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82" r:id="rId17"/>
    <p:sldId id="272" r:id="rId18"/>
    <p:sldId id="274" r:id="rId19"/>
    <p:sldId id="275" r:id="rId20"/>
    <p:sldId id="276" r:id="rId21"/>
    <p:sldId id="277" r:id="rId22"/>
    <p:sldId id="278" r:id="rId23"/>
    <p:sldId id="281" r:id="rId24"/>
    <p:sldId id="279" r:id="rId25"/>
    <p:sldId id="280" r:id="rId26"/>
    <p:sldId id="283" r:id="rId27"/>
    <p:sldId id="284" r:id="rId2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à coins arrondi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0" name="Sous-titr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DF0100-B44A-490E-AC88-AF08942AE3F3}" type="datetimeFigureOut">
              <a:rPr lang="fr-FR" smtClean="0"/>
              <a:t>08/05/2014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024F9-7541-45B0-B1E5-67A417D0AE8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DF0100-B44A-490E-AC88-AF08942AE3F3}" type="datetimeFigureOut">
              <a:rPr lang="fr-FR" smtClean="0"/>
              <a:t>08/05/2014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024F9-7541-45B0-B1E5-67A417D0AE8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DF0100-B44A-490E-AC88-AF08942AE3F3}" type="datetimeFigureOut">
              <a:rPr lang="fr-FR" smtClean="0"/>
              <a:t>08/05/2014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024F9-7541-45B0-B1E5-67A417D0AE8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DF0100-B44A-490E-AC88-AF08942AE3F3}" type="datetimeFigureOut">
              <a:rPr lang="fr-FR" smtClean="0"/>
              <a:t>08/05/2014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024F9-7541-45B0-B1E5-67A417D0AE8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à coins arrondi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DF0100-B44A-490E-AC88-AF08942AE3F3}" type="datetimeFigureOut">
              <a:rPr lang="fr-FR" smtClean="0"/>
              <a:t>08/05/2014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024F9-7541-45B0-B1E5-67A417D0AE8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DF0100-B44A-490E-AC88-AF08942AE3F3}" type="datetimeFigureOut">
              <a:rPr lang="fr-FR" smtClean="0"/>
              <a:t>08/05/2014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024F9-7541-45B0-B1E5-67A417D0AE8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DF0100-B44A-490E-AC88-AF08942AE3F3}" type="datetimeFigureOut">
              <a:rPr lang="fr-FR" smtClean="0"/>
              <a:t>08/05/2014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024F9-7541-45B0-B1E5-67A417D0AE8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DF0100-B44A-490E-AC88-AF08942AE3F3}" type="datetimeFigureOut">
              <a:rPr lang="fr-FR" smtClean="0"/>
              <a:t>08/05/2014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024F9-7541-45B0-B1E5-67A417D0AE8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DF0100-B44A-490E-AC88-AF08942AE3F3}" type="datetimeFigureOut">
              <a:rPr lang="fr-FR" smtClean="0"/>
              <a:t>08/05/2014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024F9-7541-45B0-B1E5-67A417D0AE8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DF0100-B44A-490E-AC88-AF08942AE3F3}" type="datetimeFigureOut">
              <a:rPr lang="fr-FR" smtClean="0"/>
              <a:t>08/05/2014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024F9-7541-45B0-B1E5-67A417D0AE8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ndir un rectangle à un seul coin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DF0100-B44A-490E-AC88-AF08942AE3F3}" type="datetimeFigureOut">
              <a:rPr lang="fr-FR" smtClean="0"/>
              <a:t>08/05/2014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024F9-7541-45B0-B1E5-67A417D0AE8A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à coins arrondi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ce réservé du titre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CDF0100-B44A-490E-AC88-AF08942AE3F3}" type="datetimeFigureOut">
              <a:rPr lang="fr-FR" smtClean="0"/>
              <a:t>08/05/2014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0F024F9-7541-45B0-B1E5-67A417D0AE8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ATELIER N°1 –Le17/04/2014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INFECTIONS ASSOCIEES AUX SOINS/</a:t>
            </a:r>
          </a:p>
          <a:p>
            <a:r>
              <a:rPr lang="fr-FR" dirty="0" smtClean="0"/>
              <a:t>INFECTIONS NOSOCOMIALES</a:t>
            </a:r>
          </a:p>
          <a:p>
            <a:r>
              <a:rPr lang="fr-FR" dirty="0" smtClean="0"/>
              <a:t>Référent : Pr TISSOT-GUERRAZ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1747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DOSSIER N°2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fr-FR" sz="2000" b="1" dirty="0" smtClean="0"/>
              <a:t>17/03/1992</a:t>
            </a:r>
            <a:r>
              <a:rPr lang="fr-FR" sz="2000" dirty="0" smtClean="0"/>
              <a:t> : </a:t>
            </a:r>
            <a:r>
              <a:rPr lang="fr-FR" sz="2000" dirty="0" err="1" smtClean="0"/>
              <a:t>cs</a:t>
            </a:r>
            <a:r>
              <a:rPr lang="fr-FR" sz="2000" dirty="0" smtClean="0"/>
              <a:t> : Flexion 90°</a:t>
            </a:r>
          </a:p>
          <a:p>
            <a:pPr>
              <a:buFont typeface="Arial" pitchFamily="34" charset="0"/>
              <a:buChar char="•"/>
            </a:pPr>
            <a:endParaRPr lang="fr-FR" sz="2000" dirty="0" smtClean="0"/>
          </a:p>
          <a:p>
            <a:pPr>
              <a:buFont typeface="Arial" pitchFamily="34" charset="0"/>
              <a:buChar char="•"/>
            </a:pPr>
            <a:r>
              <a:rPr lang="fr-FR" sz="2000" b="1" dirty="0" smtClean="0"/>
              <a:t>10/04/1992</a:t>
            </a:r>
            <a:r>
              <a:rPr lang="fr-FR" sz="2000" dirty="0" smtClean="0"/>
              <a:t> : </a:t>
            </a:r>
            <a:r>
              <a:rPr lang="fr-FR" sz="2000" dirty="0" err="1" smtClean="0"/>
              <a:t>cs</a:t>
            </a:r>
            <a:r>
              <a:rPr lang="fr-FR" sz="2000" dirty="0" smtClean="0"/>
              <a:t> : flexion 50°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CAT : mobilisation sous AG.</a:t>
            </a:r>
          </a:p>
          <a:p>
            <a:pPr lvl="1">
              <a:buFont typeface="Wingdings" pitchFamily="2" charset="2"/>
              <a:buChar char="Ø"/>
            </a:pPr>
            <a:endParaRPr lang="fr-FR" sz="1600" dirty="0" smtClean="0"/>
          </a:p>
          <a:p>
            <a:pPr>
              <a:buFont typeface="Arial" pitchFamily="34" charset="0"/>
              <a:buChar char="•"/>
            </a:pPr>
            <a:r>
              <a:rPr lang="fr-FR" sz="2000" b="1" dirty="0" smtClean="0"/>
              <a:t>15/04/1992</a:t>
            </a:r>
            <a:r>
              <a:rPr lang="fr-FR" sz="2000" dirty="0" smtClean="0"/>
              <a:t> : mobilisation impossible :arthrolyse externe et interne (</a:t>
            </a:r>
            <a:r>
              <a:rPr lang="fr-FR" sz="2000" dirty="0" err="1" smtClean="0"/>
              <a:t>hospit</a:t>
            </a:r>
            <a:r>
              <a:rPr lang="fr-FR" sz="2000" dirty="0" smtClean="0"/>
              <a:t> du 14 au 30/04).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Pas d’antibioprophylaxie, Pas d’antibiothérapie.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25/04 : Zone de nécrose sur cicatrice, phlyctènes mollet et cuisse gauches.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28/04 : écoulement (dossier IDE), pas de prélèvement, pas de traitement.</a:t>
            </a:r>
          </a:p>
          <a:p>
            <a:pPr lvl="1">
              <a:buFont typeface="Wingdings" pitchFamily="2" charset="2"/>
              <a:buChar char="Ø"/>
            </a:pPr>
            <a:endParaRPr lang="fr-FR" sz="1600" dirty="0" smtClean="0"/>
          </a:p>
          <a:p>
            <a:pPr>
              <a:buFont typeface="Arial" pitchFamily="34" charset="0"/>
              <a:buChar char="•"/>
            </a:pPr>
            <a:r>
              <a:rPr lang="fr-FR" sz="2000" b="1" dirty="0" smtClean="0"/>
              <a:t>01 au 20/05/1992 </a:t>
            </a:r>
            <a:r>
              <a:rPr lang="fr-FR" sz="2000" dirty="0" smtClean="0"/>
              <a:t>: </a:t>
            </a:r>
            <a:r>
              <a:rPr lang="fr-FR" sz="2000" dirty="0" err="1" smtClean="0"/>
              <a:t>Hospit</a:t>
            </a:r>
            <a:r>
              <a:rPr lang="fr-FR" sz="2000" dirty="0" smtClean="0"/>
              <a:t> en Urgence : Hyperthermie, œdème genou gauche.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Ponction 01/05 (localisation?) : </a:t>
            </a:r>
            <a:r>
              <a:rPr lang="fr-FR" sz="1600" dirty="0" err="1" smtClean="0"/>
              <a:t>Staphyloccocus</a:t>
            </a:r>
            <a:r>
              <a:rPr lang="fr-FR" sz="1600" dirty="0" smtClean="0"/>
              <a:t> Aureus </a:t>
            </a:r>
            <a:r>
              <a:rPr lang="fr-FR" sz="1600" dirty="0" err="1" smtClean="0"/>
              <a:t>MétiS</a:t>
            </a:r>
            <a:endParaRPr lang="fr-FR" sz="1600" dirty="0" smtClean="0"/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05/05 : </a:t>
            </a:r>
            <a:r>
              <a:rPr lang="fr-FR" sz="1600" dirty="0" err="1" smtClean="0"/>
              <a:t>Péflacine</a:t>
            </a:r>
            <a:r>
              <a:rPr lang="fr-FR" sz="1600" dirty="0" smtClean="0"/>
              <a:t> 400mgx2 + </a:t>
            </a:r>
            <a:r>
              <a:rPr lang="fr-FR" sz="1600" dirty="0" err="1" smtClean="0"/>
              <a:t>Fosfocine</a:t>
            </a:r>
            <a:r>
              <a:rPr lang="fr-FR" sz="1600" dirty="0" smtClean="0"/>
              <a:t> 3gx3 10 jours IV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Bio : pas de leucocytose, évolution CRP (7mg/l le 04/05 puis &lt;à 5 mg/l à partir du 08/05)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15/05 : relais per os : </a:t>
            </a:r>
            <a:r>
              <a:rPr lang="fr-FR" sz="1600" dirty="0" err="1" smtClean="0"/>
              <a:t>Pyostacine</a:t>
            </a:r>
            <a:r>
              <a:rPr lang="fr-FR" sz="1600" dirty="0" smtClean="0"/>
              <a:t> +</a:t>
            </a:r>
            <a:r>
              <a:rPr lang="fr-FR" sz="1600" dirty="0" err="1" smtClean="0"/>
              <a:t>Rifadine</a:t>
            </a:r>
            <a:endParaRPr lang="fr-FR" sz="1600" dirty="0" smtClean="0"/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A Domicile : pansements, soins IDE, arrêt ATB mais :pas de pièces. Enraidissement progressif.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6710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DOSSIER N°2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fr-FR" sz="2000" b="1" dirty="0" smtClean="0"/>
              <a:t>09/10/1992</a:t>
            </a:r>
            <a:r>
              <a:rPr lang="fr-FR" sz="2000" dirty="0" smtClean="0"/>
              <a:t> : nouveau praticien : pas d’indication </a:t>
            </a:r>
            <a:r>
              <a:rPr lang="fr-FR" sz="2000" dirty="0" err="1" smtClean="0"/>
              <a:t>chir</a:t>
            </a:r>
            <a:endParaRPr lang="fr-FR" sz="2000" dirty="0" smtClean="0"/>
          </a:p>
          <a:p>
            <a:pPr>
              <a:buFont typeface="Arial" pitchFamily="34" charset="0"/>
              <a:buChar char="•"/>
            </a:pPr>
            <a:endParaRPr lang="fr-FR" sz="2000" dirty="0" smtClean="0"/>
          </a:p>
          <a:p>
            <a:pPr>
              <a:buFont typeface="Arial" pitchFamily="34" charset="0"/>
              <a:buChar char="•"/>
            </a:pPr>
            <a:r>
              <a:rPr lang="fr-FR" sz="2000" b="1" dirty="0" smtClean="0"/>
              <a:t>10/1993 et 06/1994 </a:t>
            </a:r>
            <a:r>
              <a:rPr lang="fr-FR" sz="2000" dirty="0" smtClean="0"/>
              <a:t>: </a:t>
            </a:r>
            <a:r>
              <a:rPr lang="fr-FR" sz="2000" dirty="0" err="1" smtClean="0"/>
              <a:t>cs</a:t>
            </a:r>
            <a:r>
              <a:rPr lang="fr-FR" sz="2000" dirty="0" smtClean="0"/>
              <a:t> : CHU Dijon : flexion 50°</a:t>
            </a:r>
          </a:p>
          <a:p>
            <a:pPr>
              <a:buFont typeface="Arial" pitchFamily="34" charset="0"/>
              <a:buChar char="•"/>
            </a:pPr>
            <a:endParaRPr lang="fr-FR" sz="2000" dirty="0" smtClean="0"/>
          </a:p>
          <a:p>
            <a:pPr>
              <a:buFont typeface="Arial" pitchFamily="34" charset="0"/>
              <a:buChar char="•"/>
            </a:pPr>
            <a:r>
              <a:rPr lang="fr-FR" sz="2000" b="1" dirty="0" smtClean="0"/>
              <a:t>13/06/1994</a:t>
            </a:r>
            <a:r>
              <a:rPr lang="fr-FR" sz="2000" dirty="0" smtClean="0"/>
              <a:t> : Dilatation hydraulique, arthrolyse et libération quadriceps (</a:t>
            </a:r>
            <a:r>
              <a:rPr lang="fr-FR" sz="2000" dirty="0" err="1" smtClean="0"/>
              <a:t>hospit</a:t>
            </a:r>
            <a:r>
              <a:rPr lang="fr-FR" sz="2000" dirty="0" smtClean="0"/>
              <a:t> du 13 au 18/06).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Gain de 30° de flexion.</a:t>
            </a:r>
          </a:p>
          <a:p>
            <a:pPr lvl="1">
              <a:buFont typeface="Wingdings" pitchFamily="2" charset="2"/>
              <a:buChar char="Ø"/>
            </a:pPr>
            <a:endParaRPr lang="fr-FR" sz="1600" dirty="0" smtClean="0"/>
          </a:p>
          <a:p>
            <a:pPr>
              <a:buFont typeface="Arial" pitchFamily="34" charset="0"/>
              <a:buChar char="•"/>
            </a:pPr>
            <a:r>
              <a:rPr lang="fr-FR" sz="2000" b="1" dirty="0" smtClean="0"/>
              <a:t>04/10/1994</a:t>
            </a:r>
            <a:r>
              <a:rPr lang="fr-FR" sz="2000" dirty="0" smtClean="0"/>
              <a:t> : </a:t>
            </a:r>
            <a:r>
              <a:rPr lang="fr-FR" sz="2000" dirty="0" err="1" smtClean="0"/>
              <a:t>cs</a:t>
            </a:r>
            <a:r>
              <a:rPr lang="fr-FR" sz="2000" dirty="0" smtClean="0"/>
              <a:t> : CHU Dijon : raideur 45°, plus de douleur.</a:t>
            </a:r>
          </a:p>
          <a:p>
            <a:pPr>
              <a:buFont typeface="Arial" pitchFamily="34" charset="0"/>
              <a:buChar char="•"/>
            </a:pPr>
            <a:endParaRPr lang="fr-FR" sz="2000" dirty="0" smtClean="0"/>
          </a:p>
          <a:p>
            <a:pPr>
              <a:buFont typeface="Arial" pitchFamily="34" charset="0"/>
              <a:buChar char="•"/>
            </a:pPr>
            <a:r>
              <a:rPr lang="fr-FR" sz="2000" b="1" dirty="0" smtClean="0"/>
              <a:t>20/08/2012</a:t>
            </a:r>
            <a:r>
              <a:rPr lang="fr-FR" sz="2000" dirty="0" smtClean="0"/>
              <a:t> : Radios : interlignes articulaires conservés.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Traitement en cours : antalgiques simples.</a:t>
            </a:r>
          </a:p>
          <a:p>
            <a:pPr>
              <a:buFont typeface="Arial" pitchFamily="34" charset="0"/>
              <a:buChar char="•"/>
            </a:pPr>
            <a:endParaRPr lang="fr-FR" sz="2000" dirty="0" smtClean="0"/>
          </a:p>
          <a:p>
            <a:pPr>
              <a:buFont typeface="Arial" pitchFamily="34" charset="0"/>
              <a:buChar char="•"/>
            </a:pPr>
            <a:endParaRPr lang="fr-FR" sz="2000" dirty="0" smtClean="0"/>
          </a:p>
          <a:p>
            <a:pPr>
              <a:buFont typeface="Arial" pitchFamily="34" charset="0"/>
              <a:buChar char="•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619760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DOSSIER N°2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VOTRE AVIS :</a:t>
            </a:r>
          </a:p>
          <a:p>
            <a:endParaRPr lang="fr-FR" dirty="0"/>
          </a:p>
          <a:p>
            <a:r>
              <a:rPr lang="fr-FR" dirty="0"/>
              <a:t>Indication opératoire?</a:t>
            </a:r>
          </a:p>
          <a:p>
            <a:r>
              <a:rPr lang="fr-FR" dirty="0" smtClean="0"/>
              <a:t>Information?</a:t>
            </a:r>
            <a:endParaRPr lang="fr-FR" dirty="0"/>
          </a:p>
          <a:p>
            <a:r>
              <a:rPr lang="fr-FR" dirty="0"/>
              <a:t>Soins conformes?</a:t>
            </a:r>
          </a:p>
          <a:p>
            <a:r>
              <a:rPr lang="fr-FR" dirty="0"/>
              <a:t>Diagnostic : Infection? associée aux soins</a:t>
            </a:r>
            <a:r>
              <a:rPr lang="fr-FR" dirty="0" smtClean="0"/>
              <a:t>?</a:t>
            </a:r>
          </a:p>
          <a:p>
            <a:r>
              <a:rPr lang="fr-FR" dirty="0"/>
              <a:t>Conséquences/évaluation.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2668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DOSSIER N°2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fr-FR" dirty="0" smtClean="0"/>
              <a:t>CONCLUSIONS RETENUES</a:t>
            </a:r>
          </a:p>
          <a:p>
            <a:pPr marL="0" indent="0" algn="ctr">
              <a:buNone/>
            </a:pPr>
            <a:endParaRPr lang="fr-FR" dirty="0"/>
          </a:p>
          <a:p>
            <a:pPr>
              <a:buFont typeface="Arial" pitchFamily="34" charset="0"/>
              <a:buChar char="•"/>
            </a:pPr>
            <a:r>
              <a:rPr lang="fr-FR" sz="2000" b="1" dirty="0" smtClean="0"/>
              <a:t>Sur le plan orthopédique </a:t>
            </a:r>
            <a:r>
              <a:rPr lang="fr-FR" sz="2000" dirty="0" smtClean="0"/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Indication : Intervention de Judet (10/02/1992) :logique et justifiée à cette époque compte tenu du tableau.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Arthrolyse justifiée (15/04/1992).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Mobilisation sous AG (27/02/1992)</a:t>
            </a:r>
          </a:p>
          <a:p>
            <a:pPr lvl="1">
              <a:buFont typeface="Wingdings" pitchFamily="2" charset="2"/>
              <a:buChar char="Ø"/>
            </a:pPr>
            <a:endParaRPr lang="fr-FR" sz="1600" dirty="0"/>
          </a:p>
          <a:p>
            <a:pPr>
              <a:buFont typeface="Arial" pitchFamily="34" charset="0"/>
              <a:buChar char="•"/>
            </a:pPr>
            <a:r>
              <a:rPr lang="fr-FR" sz="2000" b="1" dirty="0" smtClean="0"/>
              <a:t>Sur le plan infectieux</a:t>
            </a:r>
            <a:r>
              <a:rPr lang="fr-FR" sz="2000" dirty="0" smtClean="0"/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Infection 16 jours après l’arthrolyse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Etat antérieur local : intervention de février, mais non suspecte d’infection.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Origine infection : Contamination per op ou post op immédiate, endogène.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Phlyctènes cuisse et mollet : PE non retenue.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Prévention conforme aux recommandations de l’époque (Parution décembre 1992 pour ATB prophylaxie)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Donc INFECTION NOSOCOMIALE en lien avec l’intervention du 15/04.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Prise en charge de l’infection OK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Pas de conséquence définitive retenue car interlignes articulaires conservés, non compatibles avec une infection profonde. Retour à l’état antérieur. Infection : élément intercurrent sans conséquence fonctionnelle (DFTP et SE).</a:t>
            </a:r>
          </a:p>
        </p:txBody>
      </p:sp>
    </p:spTree>
    <p:extLst>
      <p:ext uri="{BB962C8B-B14F-4D97-AF65-F5344CB8AC3E}">
        <p14:creationId xmlns:p14="http://schemas.microsoft.com/office/powerpoint/2010/main" val="3627344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DOSSIER N°3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Situation Personnelle :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 smtClean="0"/>
              <a:t>Femme de 78 ans (décédée) veuve et mère d’1 enfant</a:t>
            </a:r>
            <a:endParaRPr lang="fr-FR" sz="2000" dirty="0"/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 smtClean="0"/>
              <a:t>Retraitée, autonome</a:t>
            </a:r>
            <a:endParaRPr lang="fr-FR" sz="2000" dirty="0"/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/>
              <a:t>Loisirs: </a:t>
            </a:r>
            <a:r>
              <a:rPr lang="fr-FR" sz="2000" dirty="0" smtClean="0"/>
              <a:t>jardinage, voyages</a:t>
            </a:r>
            <a:endParaRPr lang="fr-FR" sz="2000" dirty="0"/>
          </a:p>
          <a:p>
            <a:pPr marL="914400" lvl="1" indent="-514350">
              <a:buFont typeface="Wingdings" pitchFamily="2" charset="2"/>
              <a:buChar char="Ø"/>
            </a:pPr>
            <a:endParaRPr lang="fr-FR" sz="2000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ANTECEDENTS: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 smtClean="0"/>
              <a:t>DNID ancien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 smtClean="0"/>
              <a:t>HTA ancienne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 smtClean="0"/>
              <a:t>Diverticulose avec colectomie en 1982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 smtClean="0"/>
              <a:t>PTG droite en 2001, et mobilisation sous AG en 2002 (raideur </a:t>
            </a:r>
            <a:r>
              <a:rPr lang="fr-FR" sz="2000" dirty="0" err="1" smtClean="0"/>
              <a:t>séquellaire</a:t>
            </a:r>
            <a:r>
              <a:rPr lang="fr-FR" sz="2000" dirty="0" smtClean="0"/>
              <a:t>)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 smtClean="0"/>
              <a:t>Hallux valgus unilatéral 2005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/>
              <a:t>Pas d’état antérieur infectieux déclaré</a:t>
            </a:r>
          </a:p>
          <a:p>
            <a:pPr marL="914400" lvl="1" indent="-514350">
              <a:buFont typeface="Wingdings" pitchFamily="2" charset="2"/>
              <a:buChar char="Ø"/>
            </a:pPr>
            <a:endParaRPr lang="fr-FR" sz="2000" dirty="0" smtClean="0"/>
          </a:p>
          <a:p>
            <a:pPr marL="914400" lvl="1" indent="-514350">
              <a:buFont typeface="Wingdings" pitchFamily="2" charset="2"/>
              <a:buChar char="Ø"/>
            </a:pPr>
            <a:endParaRPr lang="fr-FR" sz="2000" dirty="0"/>
          </a:p>
          <a:p>
            <a:pPr>
              <a:buFont typeface="Wingdings" pitchFamily="2" charset="2"/>
              <a:buChar char="Ø"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3157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DOSSIER N°3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/>
              <a:t>EXPOSE DES FAITS :</a:t>
            </a:r>
          </a:p>
          <a:p>
            <a:pPr marL="0" indent="0">
              <a:buNone/>
            </a:pPr>
            <a:endParaRPr lang="fr-FR" sz="2000" dirty="0"/>
          </a:p>
          <a:p>
            <a:r>
              <a:rPr lang="fr-FR" sz="2000" b="1" dirty="0" smtClean="0"/>
              <a:t>04/2010</a:t>
            </a:r>
            <a:r>
              <a:rPr lang="fr-FR" sz="2000" dirty="0" smtClean="0"/>
              <a:t> : </a:t>
            </a:r>
            <a:r>
              <a:rPr lang="fr-FR" sz="2600" dirty="0" smtClean="0"/>
              <a:t>Descellement radiographique de la PTG</a:t>
            </a:r>
            <a:r>
              <a:rPr lang="fr-FR" sz="2000" dirty="0" smtClean="0"/>
              <a:t>.</a:t>
            </a:r>
            <a:endParaRPr lang="fr-FR" sz="2000" dirty="0"/>
          </a:p>
          <a:p>
            <a:pPr lvl="1">
              <a:buFont typeface="Wingdings" pitchFamily="2" charset="2"/>
              <a:buChar char="Ø"/>
            </a:pPr>
            <a:r>
              <a:rPr lang="fr-FR" sz="1900" dirty="0" smtClean="0"/>
              <a:t>Changement de prothèse</a:t>
            </a:r>
          </a:p>
          <a:p>
            <a:pPr lvl="1">
              <a:buFont typeface="Wingdings" pitchFamily="2" charset="2"/>
              <a:buChar char="Ø"/>
            </a:pPr>
            <a:endParaRPr lang="fr-FR" sz="1600" dirty="0" smtClean="0"/>
          </a:p>
          <a:p>
            <a:pPr>
              <a:buFont typeface="Arial" pitchFamily="34" charset="0"/>
              <a:buChar char="•"/>
            </a:pPr>
            <a:r>
              <a:rPr lang="fr-FR" sz="2000" b="1" dirty="0" smtClean="0"/>
              <a:t>15/04/2010</a:t>
            </a:r>
            <a:r>
              <a:rPr lang="fr-FR" sz="2000" dirty="0" smtClean="0"/>
              <a:t> : </a:t>
            </a:r>
            <a:r>
              <a:rPr lang="fr-FR" sz="2600" dirty="0" err="1" smtClean="0"/>
              <a:t>cs</a:t>
            </a:r>
            <a:r>
              <a:rPr lang="fr-FR" sz="2600" dirty="0" smtClean="0"/>
              <a:t> :lettre informant le MT du traitement envisagé</a:t>
            </a:r>
            <a:r>
              <a:rPr lang="fr-FR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fr-FR" sz="2000" dirty="0" smtClean="0"/>
          </a:p>
          <a:p>
            <a:pPr>
              <a:buFont typeface="Arial" pitchFamily="34" charset="0"/>
              <a:buChar char="•"/>
            </a:pPr>
            <a:r>
              <a:rPr lang="fr-FR" sz="2000" b="1" dirty="0" smtClean="0"/>
              <a:t>21/04/2010</a:t>
            </a:r>
            <a:r>
              <a:rPr lang="fr-FR" sz="2000" dirty="0" smtClean="0"/>
              <a:t> : </a:t>
            </a:r>
            <a:r>
              <a:rPr lang="fr-FR" sz="2600" dirty="0" err="1" smtClean="0"/>
              <a:t>cs</a:t>
            </a:r>
            <a:r>
              <a:rPr lang="fr-FR" sz="2600" dirty="0" smtClean="0"/>
              <a:t> anesthésie : pas de CI pour la </a:t>
            </a:r>
            <a:r>
              <a:rPr lang="fr-FR" sz="2600" dirty="0" err="1" smtClean="0"/>
              <a:t>chir</a:t>
            </a:r>
            <a:r>
              <a:rPr lang="fr-FR" sz="26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fr-FR" sz="2000" dirty="0"/>
          </a:p>
          <a:p>
            <a:r>
              <a:rPr lang="fr-FR" sz="2000" b="1" dirty="0" smtClean="0"/>
              <a:t>27/04/2010</a:t>
            </a:r>
            <a:r>
              <a:rPr lang="fr-FR" sz="2000" dirty="0" smtClean="0"/>
              <a:t> : </a:t>
            </a:r>
            <a:r>
              <a:rPr lang="fr-FR" sz="2600" dirty="0" smtClean="0"/>
              <a:t>remplacement de la PTG  (</a:t>
            </a:r>
            <a:r>
              <a:rPr lang="fr-FR" sz="2600" dirty="0" err="1" smtClean="0"/>
              <a:t>hospit</a:t>
            </a:r>
            <a:r>
              <a:rPr lang="fr-FR" sz="2600" dirty="0" smtClean="0"/>
              <a:t> du </a:t>
            </a:r>
            <a:r>
              <a:rPr lang="fr-FR" sz="2100" dirty="0" smtClean="0"/>
              <a:t>26/04 au 04/05</a:t>
            </a:r>
            <a:r>
              <a:rPr lang="fr-FR" sz="2600" dirty="0" smtClean="0"/>
              <a:t>) + relèvement de la TTA.</a:t>
            </a:r>
          </a:p>
          <a:p>
            <a:pPr lvl="1">
              <a:buFont typeface="Wingdings" pitchFamily="2" charset="2"/>
              <a:buChar char="Ø"/>
            </a:pPr>
            <a:r>
              <a:rPr lang="fr-FR" sz="2200" dirty="0" smtClean="0"/>
              <a:t>Protocole de lutte IN respecté</a:t>
            </a:r>
          </a:p>
          <a:p>
            <a:pPr lvl="1">
              <a:buFont typeface="Wingdings" pitchFamily="2" charset="2"/>
              <a:buChar char="Ø"/>
            </a:pPr>
            <a:r>
              <a:rPr lang="fr-FR" sz="2200" dirty="0" smtClean="0"/>
              <a:t>ATB prophylaxie OK</a:t>
            </a:r>
          </a:p>
          <a:p>
            <a:pPr lvl="1">
              <a:buFont typeface="Wingdings" pitchFamily="2" charset="2"/>
              <a:buChar char="Ø"/>
            </a:pPr>
            <a:r>
              <a:rPr lang="fr-FR" sz="2200" dirty="0" smtClean="0"/>
              <a:t>Prélèvements peropératoires stériles/ </a:t>
            </a:r>
            <a:r>
              <a:rPr lang="fr-FR" sz="2200" dirty="0" err="1" smtClean="0"/>
              <a:t>anapath</a:t>
            </a:r>
            <a:r>
              <a:rPr lang="fr-FR" sz="2200" dirty="0" smtClean="0"/>
              <a:t> : pas de polynucléaires.</a:t>
            </a:r>
          </a:p>
          <a:p>
            <a:pPr lvl="1">
              <a:buFont typeface="Wingdings" pitchFamily="2" charset="2"/>
              <a:buChar char="Ø"/>
            </a:pPr>
            <a:r>
              <a:rPr lang="fr-FR" sz="2200" dirty="0" smtClean="0"/>
              <a:t>Suites immédiates simples.</a:t>
            </a:r>
          </a:p>
          <a:p>
            <a:pPr lvl="1">
              <a:buFont typeface="Wingdings" pitchFamily="2" charset="2"/>
              <a:buChar char="Ø"/>
            </a:pPr>
            <a:endParaRPr lang="fr-FR" sz="1600" dirty="0" smtClean="0"/>
          </a:p>
          <a:p>
            <a:pPr marL="0" indent="0">
              <a:buNone/>
            </a:pPr>
            <a:endParaRPr lang="fr-FR" sz="2000" dirty="0" smtClean="0"/>
          </a:p>
          <a:p>
            <a:pPr marL="347472" lvl="1" indent="0">
              <a:buNone/>
            </a:pPr>
            <a:endParaRPr lang="fr-FR" sz="1600" dirty="0" smtClean="0"/>
          </a:p>
          <a:p>
            <a:pPr marL="457200" lvl="1" indent="0">
              <a:buNone/>
            </a:pPr>
            <a:endParaRPr lang="fr-FR" sz="16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1582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DOSSIER N°3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fr-FR" sz="2000" b="1" dirty="0"/>
              <a:t>SSR : du 04 au </a:t>
            </a:r>
            <a:r>
              <a:rPr lang="fr-FR" sz="2000" b="1" dirty="0" smtClean="0"/>
              <a:t>31/05/2010</a:t>
            </a:r>
            <a:r>
              <a:rPr lang="fr-FR" sz="2000" dirty="0" smtClean="0"/>
              <a:t>:</a:t>
            </a:r>
          </a:p>
          <a:p>
            <a:pPr>
              <a:buFont typeface="Arial" pitchFamily="34" charset="0"/>
              <a:buChar char="•"/>
            </a:pPr>
            <a:endParaRPr lang="fr-FR" sz="2000" dirty="0"/>
          </a:p>
          <a:p>
            <a:pPr lvl="1">
              <a:buFont typeface="Wingdings" pitchFamily="2" charset="2"/>
              <a:buChar char="Ø"/>
            </a:pPr>
            <a:r>
              <a:rPr lang="fr-FR" sz="2200" dirty="0"/>
              <a:t>05/05/2010 : écoulement </a:t>
            </a:r>
            <a:r>
              <a:rPr lang="fr-FR" sz="2200" dirty="0" err="1" smtClean="0"/>
              <a:t>séro</a:t>
            </a:r>
            <a:r>
              <a:rPr lang="fr-FR" sz="2200" dirty="0" smtClean="0"/>
              <a:t>-sanglant</a:t>
            </a:r>
            <a:r>
              <a:rPr lang="fr-FR" sz="2200" dirty="0"/>
              <a:t>, genou chaud augmenté de volume</a:t>
            </a:r>
          </a:p>
          <a:p>
            <a:pPr lvl="1">
              <a:buFont typeface="Wingdings" pitchFamily="2" charset="2"/>
              <a:buChar char="Ø"/>
            </a:pPr>
            <a:r>
              <a:rPr lang="fr-FR" sz="2200" dirty="0"/>
              <a:t>09/05/2010 : chute (glisse dans </a:t>
            </a:r>
            <a:r>
              <a:rPr lang="fr-FR" sz="2200" dirty="0" err="1"/>
              <a:t>sdb</a:t>
            </a:r>
            <a:r>
              <a:rPr lang="fr-FR" sz="2200" dirty="0"/>
              <a:t>), pas de radios, pas d’aggravation clinique</a:t>
            </a:r>
          </a:p>
          <a:p>
            <a:pPr lvl="1">
              <a:buFont typeface="Wingdings" pitchFamily="2" charset="2"/>
              <a:buChar char="Ø"/>
            </a:pPr>
            <a:r>
              <a:rPr lang="fr-FR" sz="2200" dirty="0"/>
              <a:t>Equilibre des glycémies difficile (pas </a:t>
            </a:r>
            <a:r>
              <a:rPr lang="fr-FR" sz="2200" dirty="0" smtClean="0"/>
              <a:t>de </a:t>
            </a:r>
            <a:r>
              <a:rPr lang="fr-FR" sz="2200" dirty="0"/>
              <a:t>détail)</a:t>
            </a:r>
          </a:p>
          <a:p>
            <a:pPr lvl="1">
              <a:buFont typeface="Wingdings" pitchFamily="2" charset="2"/>
              <a:buChar char="Ø"/>
            </a:pPr>
            <a:r>
              <a:rPr lang="fr-FR" sz="2200" dirty="0"/>
              <a:t>15 et 16/05/2010 : permissions de journée </a:t>
            </a:r>
          </a:p>
          <a:p>
            <a:pPr lvl="1">
              <a:buFont typeface="Wingdings" pitchFamily="2" charset="2"/>
              <a:buChar char="Ø"/>
            </a:pPr>
            <a:r>
              <a:rPr lang="fr-FR" sz="2200" dirty="0"/>
              <a:t>16 et 19/05/2010 : ablation des agrafes, fils en place.</a:t>
            </a:r>
          </a:p>
          <a:p>
            <a:pPr lvl="1">
              <a:buFont typeface="Wingdings" pitchFamily="2" charset="2"/>
              <a:buChar char="Ø"/>
            </a:pPr>
            <a:r>
              <a:rPr lang="fr-FR" sz="2200" dirty="0"/>
              <a:t>21 au 26 /05/2010 : accentuation de l’écoulement</a:t>
            </a:r>
          </a:p>
          <a:p>
            <a:pPr lvl="1">
              <a:buFont typeface="Wingdings" pitchFamily="2" charset="2"/>
              <a:buChar char="Ø"/>
            </a:pPr>
            <a:r>
              <a:rPr lang="fr-FR" sz="2200" dirty="0"/>
              <a:t>26/05 : </a:t>
            </a:r>
            <a:r>
              <a:rPr lang="fr-FR" sz="2200" dirty="0" err="1"/>
              <a:t>cs</a:t>
            </a:r>
            <a:r>
              <a:rPr lang="fr-FR" sz="2200" dirty="0"/>
              <a:t> </a:t>
            </a:r>
            <a:r>
              <a:rPr lang="fr-FR" sz="2200" dirty="0" err="1"/>
              <a:t>chir</a:t>
            </a:r>
            <a:r>
              <a:rPr lang="fr-FR" sz="2200" dirty="0"/>
              <a:t> : arrachement TTA sur radios et démontage ostéosynthèse</a:t>
            </a:r>
          </a:p>
          <a:p>
            <a:pPr lvl="1">
              <a:buFont typeface="Wingdings" pitchFamily="2" charset="2"/>
              <a:buChar char="Ø"/>
            </a:pPr>
            <a:r>
              <a:rPr lang="fr-FR" sz="2200" dirty="0"/>
              <a:t>27/05 : prélèvement : Staphylococcus Aureus </a:t>
            </a:r>
            <a:r>
              <a:rPr lang="fr-FR" sz="2200" dirty="0" err="1"/>
              <a:t>MultiS</a:t>
            </a:r>
            <a:r>
              <a:rPr lang="fr-FR" sz="2200" dirty="0"/>
              <a:t> et CRP à 1,5 mg/l</a:t>
            </a:r>
          </a:p>
          <a:p>
            <a:pPr lvl="1">
              <a:buFont typeface="Wingdings" pitchFamily="2" charset="2"/>
              <a:buChar char="Ø"/>
            </a:pPr>
            <a:r>
              <a:rPr lang="fr-FR" sz="2200" dirty="0"/>
              <a:t>31/05 : CRP à 324 mg/l.</a:t>
            </a:r>
          </a:p>
          <a:p>
            <a:pPr marL="0" indent="0">
              <a:buNone/>
            </a:pPr>
            <a:endParaRPr lang="fr-FR" sz="2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0994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DOSSIER N°3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620688"/>
            <a:ext cx="8183880" cy="4752528"/>
          </a:xfrm>
        </p:spPr>
        <p:txBody>
          <a:bodyPr>
            <a:normAutofit/>
          </a:bodyPr>
          <a:lstStyle/>
          <a:p>
            <a:r>
              <a:rPr lang="fr-FR" sz="2000" b="1" dirty="0" smtClean="0"/>
              <a:t>31/05 au 16/06/2010 : </a:t>
            </a:r>
            <a:r>
              <a:rPr lang="fr-FR" sz="2000" b="1" dirty="0" err="1" smtClean="0"/>
              <a:t>Hospit</a:t>
            </a:r>
            <a:r>
              <a:rPr lang="fr-FR" sz="2000" b="1" dirty="0" smtClean="0"/>
              <a:t> en clinique</a:t>
            </a:r>
          </a:p>
          <a:p>
            <a:pPr marL="569214" lvl="1" indent="-285750">
              <a:buFont typeface="Wingdings" pitchFamily="2" charset="2"/>
              <a:buChar char="Ø"/>
            </a:pPr>
            <a:r>
              <a:rPr lang="fr-FR" sz="1600" dirty="0" smtClean="0"/>
              <a:t>Déstabilisation du Diabète +Insuffisance Rénale Aigue Fonctionnelle</a:t>
            </a:r>
          </a:p>
          <a:p>
            <a:pPr marL="569214" lvl="1" indent="-285750">
              <a:buFont typeface="Wingdings" pitchFamily="2" charset="2"/>
              <a:buChar char="Ø"/>
            </a:pPr>
            <a:r>
              <a:rPr lang="fr-FR" sz="1600" dirty="0" smtClean="0"/>
              <a:t>04/06 : Ablation vis, lavage drainage; Prélèvements Profonds : </a:t>
            </a:r>
            <a:r>
              <a:rPr lang="fr-FR" sz="1600" dirty="0" err="1" smtClean="0"/>
              <a:t>Staph</a:t>
            </a:r>
            <a:r>
              <a:rPr lang="fr-FR" sz="1600" dirty="0" smtClean="0"/>
              <a:t> Aureus  </a:t>
            </a:r>
            <a:r>
              <a:rPr lang="fr-FR" sz="1600" dirty="0" err="1" smtClean="0"/>
              <a:t>MultiS</a:t>
            </a:r>
            <a:r>
              <a:rPr lang="fr-FR" sz="1600" dirty="0" smtClean="0"/>
              <a:t>; ATB : </a:t>
            </a:r>
            <a:r>
              <a:rPr lang="fr-FR" sz="1600" dirty="0" err="1" smtClean="0"/>
              <a:t>Bristopen+Bactrim</a:t>
            </a:r>
            <a:r>
              <a:rPr lang="fr-FR" sz="1600" dirty="0" smtClean="0"/>
              <a:t> fort sur avis infectieux hospitalier.</a:t>
            </a:r>
          </a:p>
          <a:p>
            <a:pPr marL="569214" lvl="1" indent="-285750">
              <a:buFont typeface="Wingdings" pitchFamily="2" charset="2"/>
              <a:buChar char="Ø"/>
            </a:pPr>
            <a:r>
              <a:rPr lang="fr-FR" sz="1600" dirty="0" smtClean="0"/>
              <a:t>10/06 : CRP à 138mg/l, GB à 17,3 G/l. Aspect local satisfaisant. Demande de transfert en service de médecine en hospitalier.</a:t>
            </a:r>
          </a:p>
          <a:p>
            <a:pPr marL="569214" lvl="1" indent="-285750">
              <a:buFont typeface="Wingdings" pitchFamily="2" charset="2"/>
              <a:buChar char="Ø"/>
            </a:pPr>
            <a:endParaRPr lang="fr-FR" sz="1600" dirty="0" smtClean="0"/>
          </a:p>
          <a:p>
            <a:pPr>
              <a:buFont typeface="Arial" pitchFamily="34" charset="0"/>
              <a:buChar char="•"/>
            </a:pPr>
            <a:r>
              <a:rPr lang="fr-FR" sz="2000" b="1" dirty="0" smtClean="0"/>
              <a:t>16/06/2010 : </a:t>
            </a:r>
            <a:r>
              <a:rPr lang="fr-FR" sz="2000" b="1" dirty="0" err="1" smtClean="0"/>
              <a:t>hospit</a:t>
            </a:r>
            <a:r>
              <a:rPr lang="fr-FR" sz="2000" b="1" dirty="0" smtClean="0"/>
              <a:t> en CH 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GB à 16,6G/l sans </a:t>
            </a:r>
            <a:r>
              <a:rPr lang="fr-FR" sz="1600" dirty="0" err="1" smtClean="0"/>
              <a:t>polynucléose</a:t>
            </a:r>
            <a:r>
              <a:rPr lang="fr-FR" sz="1600" dirty="0" smtClean="0"/>
              <a:t>, </a:t>
            </a:r>
            <a:r>
              <a:rPr lang="fr-FR" sz="1600" dirty="0" err="1" smtClean="0"/>
              <a:t>Hgb</a:t>
            </a:r>
            <a:r>
              <a:rPr lang="fr-FR" sz="1600" dirty="0" smtClean="0"/>
              <a:t> à 8g/dl, T° 38°C </a:t>
            </a:r>
            <a:r>
              <a:rPr lang="fr-FR" sz="1600" dirty="0" err="1" smtClean="0"/>
              <a:t>crépitants</a:t>
            </a:r>
            <a:r>
              <a:rPr lang="fr-FR" sz="1600" dirty="0" smtClean="0"/>
              <a:t> pulmonaires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17/06 : transfusion 1CGR, </a:t>
            </a:r>
            <a:r>
              <a:rPr lang="fr-FR" sz="1600" dirty="0" err="1" smtClean="0"/>
              <a:t>AngioTDM</a:t>
            </a:r>
            <a:r>
              <a:rPr lang="fr-FR" sz="1600" dirty="0" smtClean="0"/>
              <a:t> : pas EP, Traitement médical.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18/06 : 2</a:t>
            </a:r>
            <a:r>
              <a:rPr lang="fr-FR" sz="1600" baseline="30000" dirty="0" smtClean="0"/>
              <a:t>e</a:t>
            </a:r>
            <a:r>
              <a:rPr lang="fr-FR" sz="1600" dirty="0" smtClean="0"/>
              <a:t> CGR, tableau d’OAP, poursuite traitement médical.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19/06 : décompensation du tableau, ACR, décès.</a:t>
            </a:r>
          </a:p>
          <a:p>
            <a:pPr marL="347472" lvl="1" indent="0">
              <a:buNone/>
            </a:pPr>
            <a:endParaRPr lang="fr-FR" sz="1600" dirty="0" smtClean="0"/>
          </a:p>
          <a:p>
            <a:endParaRPr lang="fr-FR" sz="2000" dirty="0"/>
          </a:p>
          <a:p>
            <a:pPr marL="457200" lvl="1" indent="0">
              <a:buNone/>
            </a:pPr>
            <a:endParaRPr lang="fr-FR" sz="16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3358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DOSSIER N°3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VOTRE AVIS :</a:t>
            </a:r>
          </a:p>
          <a:p>
            <a:endParaRPr lang="fr-FR" dirty="0"/>
          </a:p>
          <a:p>
            <a:r>
              <a:rPr lang="fr-FR" dirty="0" smtClean="0"/>
              <a:t>Indication opératoire?</a:t>
            </a:r>
          </a:p>
          <a:p>
            <a:r>
              <a:rPr lang="fr-FR" dirty="0" smtClean="0"/>
              <a:t>Information?</a:t>
            </a:r>
          </a:p>
          <a:p>
            <a:r>
              <a:rPr lang="fr-FR" dirty="0" smtClean="0"/>
              <a:t>Soins conformes?</a:t>
            </a:r>
          </a:p>
          <a:p>
            <a:r>
              <a:rPr lang="fr-FR" dirty="0" smtClean="0"/>
              <a:t>Diagnostic : Infection? </a:t>
            </a:r>
            <a:r>
              <a:rPr lang="fr-FR" dirty="0"/>
              <a:t>a</a:t>
            </a:r>
            <a:r>
              <a:rPr lang="fr-FR" dirty="0" smtClean="0"/>
              <a:t>ssociée aux soins</a:t>
            </a:r>
            <a:r>
              <a:rPr lang="fr-FR" dirty="0"/>
              <a:t>? </a:t>
            </a:r>
            <a:endParaRPr lang="fr-FR" dirty="0" smtClean="0"/>
          </a:p>
          <a:p>
            <a:r>
              <a:rPr lang="fr-FR" dirty="0" smtClean="0"/>
              <a:t>Conséquences/évaluation</a:t>
            </a:r>
            <a:r>
              <a:rPr lang="fr-FR" dirty="0"/>
              <a:t>.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54394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DOSSIER N°3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fr-FR" dirty="0"/>
              <a:t>CONCLUSIONS RETENUES</a:t>
            </a:r>
          </a:p>
          <a:p>
            <a:pPr marL="0" indent="0" algn="ctr">
              <a:buNone/>
            </a:pPr>
            <a:endParaRPr lang="fr-FR" dirty="0"/>
          </a:p>
          <a:p>
            <a:pPr>
              <a:buFont typeface="Arial" pitchFamily="34" charset="0"/>
              <a:buChar char="•"/>
            </a:pPr>
            <a:r>
              <a:rPr lang="fr-FR" sz="2000" b="1" dirty="0"/>
              <a:t>Sur le plan orthopédique :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/>
              <a:t>Indication </a:t>
            </a:r>
            <a:r>
              <a:rPr lang="fr-FR" sz="1600" dirty="0" smtClean="0"/>
              <a:t>:changement PTG et geste sur TTA justifiés.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err="1" smtClean="0"/>
              <a:t>Delai</a:t>
            </a:r>
            <a:r>
              <a:rPr lang="fr-FR" sz="1600" dirty="0" smtClean="0"/>
              <a:t> entre </a:t>
            </a:r>
            <a:r>
              <a:rPr lang="fr-FR" sz="1600" dirty="0" err="1" smtClean="0"/>
              <a:t>cs</a:t>
            </a:r>
            <a:r>
              <a:rPr lang="fr-FR" sz="1600" dirty="0" smtClean="0"/>
              <a:t> et geste acceptable, car </a:t>
            </a:r>
            <a:r>
              <a:rPr lang="fr-FR" sz="1600" dirty="0" err="1" smtClean="0"/>
              <a:t>desirata</a:t>
            </a:r>
            <a:r>
              <a:rPr lang="fr-FR" sz="1600" dirty="0" smtClean="0"/>
              <a:t> de la patiente très active et même chirurgien qu’en 2001, et information donnée.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2</a:t>
            </a:r>
            <a:r>
              <a:rPr lang="fr-FR" sz="1600" baseline="30000" dirty="0" smtClean="0"/>
              <a:t>e</a:t>
            </a:r>
            <a:r>
              <a:rPr lang="fr-FR" sz="1600" dirty="0" smtClean="0"/>
              <a:t> intervention tardive mais contre-indication médicale , pas de faute.</a:t>
            </a:r>
          </a:p>
          <a:p>
            <a:pPr marL="347472" lvl="1" indent="0">
              <a:buNone/>
            </a:pPr>
            <a:endParaRPr lang="fr-FR" sz="1600" dirty="0" smtClean="0"/>
          </a:p>
          <a:p>
            <a:pPr marL="521208" indent="-457200">
              <a:buFont typeface="Arial" pitchFamily="34" charset="0"/>
              <a:buChar char="•"/>
            </a:pPr>
            <a:r>
              <a:rPr lang="fr-FR" sz="2000" b="1" dirty="0" smtClean="0"/>
              <a:t>Sur </a:t>
            </a:r>
            <a:r>
              <a:rPr lang="fr-FR" sz="2000" b="1" dirty="0"/>
              <a:t>le plan infectieux</a:t>
            </a:r>
            <a:r>
              <a:rPr lang="fr-FR" sz="2000" dirty="0" smtClean="0"/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Infection post-opératoire précoce (prélèvements peropératoires stériles, aucun élément infectieux antérieur) : infection liée aux soins.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Prise en charge conforme et adaptée (prophylaxie et traitement curatif de l’infection)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Facteurs de risques retenus : âge, diabète, ré intervention sur le même site.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Infection a contribué à une défaillance </a:t>
            </a:r>
            <a:r>
              <a:rPr lang="fr-FR" sz="1600" dirty="0" err="1" smtClean="0"/>
              <a:t>multiviscérale</a:t>
            </a:r>
            <a:r>
              <a:rPr lang="fr-FR" sz="1600" dirty="0" smtClean="0"/>
              <a:t> qui a entrainé le décès de la patiente.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Cause décès : décompensation cardiopulmonaire /pas de choc septique/infection contrôlée (aspect cicatriciel correct/ CRP nettement diminuée : 131 mg/l/ apyrexie)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/>
              <a:t>Préjudices : </a:t>
            </a:r>
            <a:r>
              <a:rPr lang="fr-FR" sz="1600" dirty="0" smtClean="0"/>
              <a:t>DFTT (31/05 au 19/06/2010) </a:t>
            </a:r>
            <a:r>
              <a:rPr lang="fr-FR" sz="1600" dirty="0"/>
              <a:t>et SE </a:t>
            </a:r>
            <a:r>
              <a:rPr lang="fr-FR" sz="1600" dirty="0" smtClean="0"/>
              <a:t>retenues (3,5/7 : repris </a:t>
            </a:r>
            <a:r>
              <a:rPr lang="fr-FR" sz="1600" dirty="0" err="1" smtClean="0"/>
              <a:t>chir</a:t>
            </a:r>
            <a:r>
              <a:rPr lang="fr-FR" sz="1600" dirty="0" smtClean="0"/>
              <a:t>, ATB, </a:t>
            </a:r>
            <a:r>
              <a:rPr lang="fr-FR" sz="1600" dirty="0" err="1" smtClean="0"/>
              <a:t>hospit</a:t>
            </a:r>
            <a:r>
              <a:rPr lang="fr-FR" sz="1600" dirty="0" smtClean="0"/>
              <a:t>) 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Tableau CRCI : Préjudice d’affection et frais d’obsèques retenus (?).</a:t>
            </a:r>
            <a:endParaRPr lang="fr-FR" sz="1600" dirty="0"/>
          </a:p>
          <a:p>
            <a:pPr lvl="1">
              <a:buFont typeface="Wingdings" pitchFamily="2" charset="2"/>
              <a:buChar char="Ø"/>
            </a:pP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69768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DOSSIER N°1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 smtClean="0"/>
              <a:t>Situation Personnelle :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 smtClean="0"/>
              <a:t>Homme de 65 ans, marié et père de 2 enfants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 smtClean="0"/>
              <a:t>Retraité</a:t>
            </a:r>
            <a:endParaRPr lang="fr-FR" sz="2000" dirty="0"/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 smtClean="0"/>
              <a:t>Loisirs: bricolage</a:t>
            </a:r>
          </a:p>
          <a:p>
            <a:pPr marL="914400" lvl="1" indent="-514350">
              <a:buFont typeface="Wingdings" pitchFamily="2" charset="2"/>
              <a:buChar char="Ø"/>
            </a:pPr>
            <a:endParaRPr lang="fr-FR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ANTECEDENTS: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 smtClean="0"/>
              <a:t>Canal carpien gauche (05 octobre 2012)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 smtClean="0"/>
              <a:t>Pas d’état antérieur infectieux déclaré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 smtClean="0"/>
              <a:t>Traitement antalgique chronique, sans lien avec les faits</a:t>
            </a:r>
            <a:endParaRPr lang="fr-FR" sz="2000" dirty="0"/>
          </a:p>
          <a:p>
            <a:pPr>
              <a:buFont typeface="Wingdings" pitchFamily="2" charset="2"/>
              <a:buChar char="Ø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4708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DOSSIER N° 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Situation Personnelle :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/>
              <a:t>Homme de </a:t>
            </a:r>
            <a:r>
              <a:rPr lang="fr-FR" sz="2000" dirty="0" smtClean="0"/>
              <a:t>48 ans</a:t>
            </a:r>
            <a:r>
              <a:rPr lang="fr-FR" sz="2000" dirty="0"/>
              <a:t>, marié et père de 2 </a:t>
            </a:r>
            <a:r>
              <a:rPr lang="fr-FR" sz="2000" dirty="0" smtClean="0"/>
              <a:t>enfants à charge</a:t>
            </a:r>
            <a:endParaRPr lang="fr-FR" sz="2000" dirty="0"/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 smtClean="0"/>
              <a:t>Employé de SAV (entretien fenêtres PVC)</a:t>
            </a:r>
            <a:endParaRPr lang="fr-FR" sz="2000" dirty="0"/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 smtClean="0"/>
              <a:t>Loisirs : aucun au moment des faits</a:t>
            </a:r>
            <a:endParaRPr lang="fr-FR" sz="2000" dirty="0"/>
          </a:p>
          <a:p>
            <a:pPr marL="914400" lvl="1" indent="-514350">
              <a:buFont typeface="Wingdings" pitchFamily="2" charset="2"/>
              <a:buChar char="Ø"/>
            </a:pPr>
            <a:endParaRPr lang="fr-FR" sz="2000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ANTECEDENTS: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 smtClean="0"/>
              <a:t>Lombalgies depuis 12/07, avec récidive et arrêt de travail en cours depuis 07/08 ininterrompu. 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 smtClean="0"/>
              <a:t>Pas </a:t>
            </a:r>
            <a:r>
              <a:rPr lang="fr-FR" sz="2000" dirty="0"/>
              <a:t>d’état antérieur infectieux déclaré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 smtClean="0"/>
              <a:t>Traitement : antalgiques au long cours.</a:t>
            </a:r>
          </a:p>
          <a:p>
            <a:pPr marL="914400" lvl="1" indent="-514350">
              <a:buFont typeface="Wingdings" pitchFamily="2" charset="2"/>
              <a:buChar char="Ø"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71043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DOSSIER N° 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1"/>
            <a:ext cx="8183880" cy="490477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/>
              <a:t>EXPOSE DES FAITS :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Arial" pitchFamily="34" charset="0"/>
              <a:buChar char="•"/>
            </a:pPr>
            <a:r>
              <a:rPr lang="fr-FR" sz="2000" b="1" dirty="0" smtClean="0"/>
              <a:t>08/10/08</a:t>
            </a:r>
            <a:r>
              <a:rPr lang="fr-FR" sz="2000" dirty="0" smtClean="0"/>
              <a:t> : </a:t>
            </a:r>
            <a:r>
              <a:rPr lang="fr-FR" sz="1900" dirty="0" smtClean="0"/>
              <a:t>IRM lombaire (discopathie dégénérative L5-S1):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Corset 1 mois et rééducation,</a:t>
            </a:r>
          </a:p>
          <a:p>
            <a:pPr lvl="1">
              <a:buFont typeface="Wingdings" pitchFamily="2" charset="2"/>
              <a:buChar char="Ø"/>
            </a:pPr>
            <a:endParaRPr lang="fr-FR" sz="1600" dirty="0" smtClean="0"/>
          </a:p>
          <a:p>
            <a:pPr>
              <a:buFont typeface="Wingdings" pitchFamily="2" charset="2"/>
              <a:buChar char="Ø"/>
            </a:pPr>
            <a:r>
              <a:rPr lang="fr-FR" sz="2000" b="1" dirty="0" smtClean="0"/>
              <a:t>19/11/08</a:t>
            </a:r>
            <a:r>
              <a:rPr lang="fr-FR" sz="2000" dirty="0" smtClean="0"/>
              <a:t> : </a:t>
            </a:r>
            <a:r>
              <a:rPr lang="fr-FR" sz="2000" dirty="0" err="1" smtClean="0"/>
              <a:t>cs</a:t>
            </a:r>
            <a:r>
              <a:rPr lang="fr-FR" sz="2000" dirty="0"/>
              <a:t> </a:t>
            </a:r>
            <a:r>
              <a:rPr lang="fr-FR" sz="2000" dirty="0" smtClean="0"/>
              <a:t>: même </a:t>
            </a:r>
            <a:r>
              <a:rPr lang="fr-FR" sz="2000" dirty="0" err="1" smtClean="0"/>
              <a:t>ttt</a:t>
            </a:r>
            <a:r>
              <a:rPr lang="fr-FR" sz="2000" dirty="0" smtClean="0"/>
              <a:t> pour 2 mois, et selon évolution chirurgie.</a:t>
            </a:r>
          </a:p>
          <a:p>
            <a:pPr>
              <a:buFont typeface="Wingdings" pitchFamily="2" charset="2"/>
              <a:buChar char="Ø"/>
            </a:pPr>
            <a:endParaRPr lang="fr-FR" sz="2000" dirty="0" smtClean="0"/>
          </a:p>
          <a:p>
            <a:pPr>
              <a:buFont typeface="Wingdings" pitchFamily="2" charset="2"/>
              <a:buChar char="Ø"/>
            </a:pPr>
            <a:r>
              <a:rPr lang="fr-FR" sz="2000" b="1" dirty="0" smtClean="0"/>
              <a:t>17/12/08</a:t>
            </a:r>
            <a:r>
              <a:rPr lang="fr-FR" sz="2000" dirty="0" smtClean="0"/>
              <a:t> : </a:t>
            </a:r>
            <a:r>
              <a:rPr lang="fr-FR" sz="2000" dirty="0" err="1" smtClean="0"/>
              <a:t>cs</a:t>
            </a:r>
            <a:r>
              <a:rPr lang="fr-FR" sz="2000" dirty="0" smtClean="0"/>
              <a:t>: indication arthrodèse retenue.</a:t>
            </a:r>
          </a:p>
          <a:p>
            <a:pPr>
              <a:buFont typeface="Wingdings" pitchFamily="2" charset="2"/>
              <a:buChar char="Ø"/>
            </a:pPr>
            <a:endParaRPr lang="fr-FR" sz="2000" dirty="0" smtClean="0"/>
          </a:p>
          <a:p>
            <a:pPr>
              <a:buFont typeface="Wingdings" pitchFamily="2" charset="2"/>
              <a:buChar char="Ø"/>
            </a:pPr>
            <a:r>
              <a:rPr lang="fr-FR" sz="2000" b="1" dirty="0" smtClean="0"/>
              <a:t>29/01/09</a:t>
            </a:r>
            <a:r>
              <a:rPr lang="fr-FR" sz="2000" dirty="0" smtClean="0"/>
              <a:t> : consentement signé. Bilan cardio pas de CI.</a:t>
            </a:r>
          </a:p>
          <a:p>
            <a:pPr>
              <a:buFont typeface="Wingdings" pitchFamily="2" charset="2"/>
              <a:buChar char="Ø"/>
            </a:pPr>
            <a:endParaRPr lang="fr-FR" sz="2000" dirty="0" smtClean="0"/>
          </a:p>
          <a:p>
            <a:pPr>
              <a:buFont typeface="Wingdings" pitchFamily="2" charset="2"/>
              <a:buChar char="Ø"/>
            </a:pPr>
            <a:r>
              <a:rPr lang="fr-FR" sz="2000" b="1" dirty="0" smtClean="0"/>
              <a:t>09/02/08</a:t>
            </a:r>
            <a:r>
              <a:rPr lang="fr-FR" sz="2000" dirty="0" smtClean="0"/>
              <a:t>: arthrodèse L5-S1 (cage + plaque voie </a:t>
            </a:r>
            <a:r>
              <a:rPr lang="fr-FR" sz="2000" dirty="0" err="1" smtClean="0"/>
              <a:t>rétropéritonéale</a:t>
            </a:r>
            <a:r>
              <a:rPr lang="fr-FR" sz="2000" dirty="0" smtClean="0"/>
              <a:t>) avec biopsie (</a:t>
            </a:r>
            <a:r>
              <a:rPr lang="fr-FR" sz="2000" dirty="0" err="1" smtClean="0"/>
              <a:t>bactério</a:t>
            </a:r>
            <a:r>
              <a:rPr lang="fr-FR" sz="2000" dirty="0" smtClean="0"/>
              <a:t> -)  / </a:t>
            </a:r>
            <a:r>
              <a:rPr lang="fr-FR" sz="2000" dirty="0" err="1" smtClean="0"/>
              <a:t>Hospit</a:t>
            </a:r>
            <a:r>
              <a:rPr lang="fr-FR" sz="2000" dirty="0" smtClean="0"/>
              <a:t> du 8 au 14/02/09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err="1" smtClean="0"/>
              <a:t>ATBprophylaxie</a:t>
            </a:r>
            <a:r>
              <a:rPr lang="fr-FR" sz="1600" dirty="0" smtClean="0"/>
              <a:t> Ok et protocole </a:t>
            </a:r>
            <a:r>
              <a:rPr lang="fr-FR" sz="1600" dirty="0" err="1" smtClean="0"/>
              <a:t>bétadiné</a:t>
            </a:r>
            <a:r>
              <a:rPr lang="fr-FR" sz="1600" dirty="0" smtClean="0"/>
              <a:t> tracé.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Suites simples.</a:t>
            </a:r>
          </a:p>
          <a:p>
            <a:pPr lvl="1">
              <a:buFont typeface="Wingdings" pitchFamily="2" charset="2"/>
              <a:buChar char="Ø"/>
            </a:pPr>
            <a:endParaRPr lang="fr-FR" sz="1600" dirty="0" smtClean="0"/>
          </a:p>
          <a:p>
            <a:pPr>
              <a:buFont typeface="Wingdings" pitchFamily="2" charset="2"/>
              <a:buChar char="Ø"/>
            </a:pPr>
            <a:r>
              <a:rPr lang="fr-FR" sz="2000" b="1" dirty="0" smtClean="0"/>
              <a:t>22/02/09 </a:t>
            </a:r>
            <a:r>
              <a:rPr lang="fr-FR" sz="2000" dirty="0" smtClean="0"/>
              <a:t>: urgence 24 h pour hyperthermie, douleurs </a:t>
            </a:r>
            <a:r>
              <a:rPr lang="fr-FR" sz="2000" dirty="0" err="1" smtClean="0"/>
              <a:t>abdo</a:t>
            </a:r>
            <a:r>
              <a:rPr lang="fr-FR" sz="2000" dirty="0" smtClean="0"/>
              <a:t>, lombalgies</a:t>
            </a:r>
            <a:r>
              <a:rPr lang="fr-FR" sz="2000" dirty="0"/>
              <a:t> </a:t>
            </a:r>
            <a:r>
              <a:rPr lang="fr-FR" sz="2000" dirty="0" smtClean="0"/>
              <a:t>(</a:t>
            </a:r>
            <a:r>
              <a:rPr lang="fr-FR" sz="2000" dirty="0"/>
              <a:t>M</a:t>
            </a:r>
            <a:r>
              <a:rPr lang="fr-FR" sz="2000" dirty="0" smtClean="0"/>
              <a:t>urphy +) 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 CRP 100. </a:t>
            </a:r>
            <a:r>
              <a:rPr lang="fr-FR" sz="1600" dirty="0" err="1" smtClean="0"/>
              <a:t>Hémoc</a:t>
            </a:r>
            <a:r>
              <a:rPr lang="fr-FR" sz="1600" dirty="0" smtClean="0"/>
              <a:t> + à BG-. 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Scanner lombaire : infiltration zone opératoire sans collection et matériel en place.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Écho </a:t>
            </a:r>
            <a:r>
              <a:rPr lang="fr-FR" sz="1600" dirty="0" err="1" smtClean="0"/>
              <a:t>abdo</a:t>
            </a:r>
            <a:r>
              <a:rPr lang="fr-FR" sz="1600" dirty="0" smtClean="0"/>
              <a:t>: calcul évoqué avec parois fines. Cholécystite aigüe?</a:t>
            </a:r>
          </a:p>
          <a:p>
            <a:pPr>
              <a:buFont typeface="Wingdings" pitchFamily="2" charset="2"/>
              <a:buChar char="Ø"/>
            </a:pPr>
            <a:endParaRPr lang="fr-FR" sz="2000" dirty="0"/>
          </a:p>
          <a:p>
            <a:pPr>
              <a:buFont typeface="Wingdings" pitchFamily="2" charset="2"/>
              <a:buChar char="Ø"/>
            </a:pPr>
            <a:endParaRPr lang="fr-FR" sz="2000" dirty="0"/>
          </a:p>
          <a:p>
            <a:pPr lvl="1">
              <a:buFont typeface="Wingdings" pitchFamily="2" charset="2"/>
              <a:buChar char="Ø"/>
            </a:pPr>
            <a:endParaRPr lang="fr-FR" sz="1600" dirty="0"/>
          </a:p>
          <a:p>
            <a:pPr>
              <a:buFont typeface="Arial" pitchFamily="34" charset="0"/>
              <a:buChar char="•"/>
            </a:pPr>
            <a:endParaRPr lang="fr-FR" sz="2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19054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DOSSIER N°4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1"/>
            <a:ext cx="8183880" cy="4904773"/>
          </a:xfrm>
        </p:spPr>
        <p:txBody>
          <a:bodyPr>
            <a:normAutofit lnSpcReduction="10000"/>
          </a:bodyPr>
          <a:lstStyle/>
          <a:p>
            <a:r>
              <a:rPr lang="fr-FR" sz="1600" b="1" dirty="0" smtClean="0"/>
              <a:t>27/02/09</a:t>
            </a:r>
            <a:r>
              <a:rPr lang="fr-FR" sz="1600" dirty="0" smtClean="0"/>
              <a:t>: </a:t>
            </a:r>
            <a:r>
              <a:rPr lang="fr-FR" sz="1600" dirty="0" err="1" smtClean="0"/>
              <a:t>cholecystectomie</a:t>
            </a:r>
            <a:r>
              <a:rPr lang="fr-FR" sz="1600" dirty="0" smtClean="0"/>
              <a:t> après </a:t>
            </a:r>
            <a:r>
              <a:rPr lang="fr-FR" sz="1600" dirty="0" err="1" smtClean="0"/>
              <a:t>cathé</a:t>
            </a:r>
            <a:r>
              <a:rPr lang="fr-FR" sz="1600" dirty="0" smtClean="0"/>
              <a:t> per-op (cœlioscopie),</a:t>
            </a:r>
          </a:p>
          <a:p>
            <a:pPr lvl="1">
              <a:buFont typeface="Wingdings" pitchFamily="2" charset="2"/>
              <a:buChar char="Ø"/>
            </a:pPr>
            <a:r>
              <a:rPr lang="fr-FR" sz="1200" dirty="0" err="1" smtClean="0"/>
              <a:t>Anapath</a:t>
            </a:r>
            <a:r>
              <a:rPr lang="fr-FR" sz="1200" dirty="0" smtClean="0"/>
              <a:t> : </a:t>
            </a:r>
            <a:r>
              <a:rPr lang="fr-FR" sz="1200" dirty="0" err="1" smtClean="0"/>
              <a:t>cholecystite</a:t>
            </a:r>
            <a:r>
              <a:rPr lang="fr-FR" sz="1200" dirty="0" smtClean="0"/>
              <a:t> chronique</a:t>
            </a:r>
          </a:p>
          <a:p>
            <a:pPr lvl="1">
              <a:buFont typeface="Wingdings" pitchFamily="2" charset="2"/>
              <a:buChar char="Ø"/>
            </a:pPr>
            <a:r>
              <a:rPr lang="fr-FR" sz="1200" dirty="0" err="1" smtClean="0"/>
              <a:t>Rocéphine</a:t>
            </a:r>
            <a:r>
              <a:rPr lang="fr-FR" sz="1200" dirty="0" smtClean="0"/>
              <a:t>  </a:t>
            </a:r>
            <a:r>
              <a:rPr lang="fr-FR" sz="1200" dirty="0" err="1" smtClean="0"/>
              <a:t>prevue</a:t>
            </a:r>
            <a:r>
              <a:rPr lang="fr-FR" sz="1200" dirty="0" smtClean="0"/>
              <a:t> pour 8 j</a:t>
            </a:r>
          </a:p>
          <a:p>
            <a:pPr lvl="1">
              <a:buFont typeface="Wingdings" pitchFamily="2" charset="2"/>
              <a:buChar char="Ø"/>
            </a:pPr>
            <a:r>
              <a:rPr lang="fr-FR" sz="1200" dirty="0" smtClean="0"/>
              <a:t>RAD</a:t>
            </a:r>
          </a:p>
          <a:p>
            <a:pPr lvl="1">
              <a:buFont typeface="Wingdings" pitchFamily="2" charset="2"/>
              <a:buChar char="Ø"/>
            </a:pPr>
            <a:endParaRPr lang="fr-FR" sz="1200" dirty="0" smtClean="0"/>
          </a:p>
          <a:p>
            <a:pPr>
              <a:buFont typeface="Arial" pitchFamily="34" charset="0"/>
              <a:buChar char="•"/>
            </a:pPr>
            <a:r>
              <a:rPr lang="fr-FR" sz="1600" b="1" dirty="0" smtClean="0"/>
              <a:t>05/03/09</a:t>
            </a:r>
            <a:r>
              <a:rPr lang="fr-FR" sz="1600" dirty="0" smtClean="0"/>
              <a:t>: </a:t>
            </a:r>
            <a:r>
              <a:rPr lang="fr-FR" sz="1600" dirty="0" err="1" smtClean="0"/>
              <a:t>hospit</a:t>
            </a:r>
            <a:r>
              <a:rPr lang="fr-FR" sz="1600" dirty="0" smtClean="0"/>
              <a:t> urgence pour hyperthermie 38° depuis 24 h, </a:t>
            </a:r>
            <a:r>
              <a:rPr lang="fr-FR" sz="1600" dirty="0" err="1" smtClean="0"/>
              <a:t>dleurs</a:t>
            </a:r>
            <a:r>
              <a:rPr lang="fr-FR" sz="1600" dirty="0" smtClean="0"/>
              <a:t> </a:t>
            </a:r>
            <a:r>
              <a:rPr lang="fr-FR" sz="1600" dirty="0" err="1" smtClean="0"/>
              <a:t>abdo</a:t>
            </a:r>
            <a:r>
              <a:rPr lang="fr-FR" sz="1600" dirty="0" smtClean="0"/>
              <a:t>,</a:t>
            </a:r>
          </a:p>
          <a:p>
            <a:pPr lvl="1">
              <a:buFont typeface="Wingdings" pitchFamily="2" charset="2"/>
              <a:buChar char="Ø"/>
            </a:pPr>
            <a:r>
              <a:rPr lang="fr-FR" sz="1200" dirty="0" smtClean="0"/>
              <a:t> bio : CRP 200. GB 8000</a:t>
            </a:r>
          </a:p>
          <a:p>
            <a:pPr lvl="1">
              <a:buFont typeface="Wingdings" pitchFamily="2" charset="2"/>
              <a:buChar char="Ø"/>
            </a:pPr>
            <a:r>
              <a:rPr lang="fr-FR" sz="1200" dirty="0" smtClean="0"/>
              <a:t>Scanner </a:t>
            </a:r>
            <a:r>
              <a:rPr lang="fr-FR" sz="1200" dirty="0" err="1" smtClean="0"/>
              <a:t>abdo</a:t>
            </a:r>
            <a:r>
              <a:rPr lang="fr-FR" sz="1200" dirty="0" smtClean="0"/>
              <a:t> : épanchement </a:t>
            </a:r>
            <a:r>
              <a:rPr lang="fr-FR" sz="1200" dirty="0" err="1" smtClean="0"/>
              <a:t>retropéritonéal</a:t>
            </a:r>
            <a:r>
              <a:rPr lang="fr-FR" sz="1200" dirty="0" smtClean="0"/>
              <a:t> </a:t>
            </a:r>
            <a:r>
              <a:rPr lang="fr-FR" sz="1200" dirty="0" err="1" smtClean="0"/>
              <a:t>dvt</a:t>
            </a:r>
            <a:r>
              <a:rPr lang="fr-FR" sz="1200" dirty="0" smtClean="0"/>
              <a:t> posas gauche</a:t>
            </a:r>
          </a:p>
          <a:p>
            <a:pPr lvl="1">
              <a:buFont typeface="Wingdings" pitchFamily="2" charset="2"/>
              <a:buChar char="Ø"/>
            </a:pPr>
            <a:r>
              <a:rPr lang="fr-FR" sz="1200" dirty="0" smtClean="0"/>
              <a:t>IRM </a:t>
            </a:r>
            <a:r>
              <a:rPr lang="fr-FR" sz="1200" dirty="0" err="1" smtClean="0"/>
              <a:t>abdo</a:t>
            </a:r>
            <a:r>
              <a:rPr lang="fr-FR" sz="1200" dirty="0" smtClean="0"/>
              <a:t> : aspect de collection</a:t>
            </a:r>
          </a:p>
          <a:p>
            <a:pPr lvl="1">
              <a:buFont typeface="Wingdings" pitchFamily="2" charset="2"/>
              <a:buChar char="Ø"/>
            </a:pPr>
            <a:r>
              <a:rPr lang="fr-FR" sz="1200" dirty="0" smtClean="0"/>
              <a:t>07/03/09: ablation matériel et évacuation collection </a:t>
            </a:r>
            <a:r>
              <a:rPr lang="fr-FR" sz="1200" dirty="0" err="1" smtClean="0"/>
              <a:t>rétripéritonéale</a:t>
            </a:r>
            <a:r>
              <a:rPr lang="fr-FR" sz="1200" dirty="0" smtClean="0"/>
              <a:t>. </a:t>
            </a:r>
            <a:r>
              <a:rPr lang="fr-FR" sz="1200" dirty="0" err="1" smtClean="0"/>
              <a:t>Ds</a:t>
            </a:r>
            <a:r>
              <a:rPr lang="fr-FR" sz="1200" dirty="0" smtClean="0"/>
              <a:t> CRO, mention d’une </a:t>
            </a:r>
            <a:r>
              <a:rPr lang="fr-FR" sz="1200" dirty="0" err="1" smtClean="0"/>
              <a:t>brêche</a:t>
            </a:r>
            <a:r>
              <a:rPr lang="fr-FR" sz="1200" dirty="0" smtClean="0"/>
              <a:t> vésical non suturée (cystographie normale).</a:t>
            </a:r>
          </a:p>
          <a:p>
            <a:pPr lvl="1">
              <a:buFont typeface="Wingdings" pitchFamily="2" charset="2"/>
              <a:buChar char="Ø"/>
            </a:pPr>
            <a:r>
              <a:rPr lang="fr-FR" sz="1200" dirty="0" err="1" smtClean="0"/>
              <a:t>Bactério</a:t>
            </a:r>
            <a:r>
              <a:rPr lang="fr-FR" sz="1200" dirty="0" smtClean="0"/>
              <a:t> : 3/5 prélèvements positifs à </a:t>
            </a:r>
            <a:r>
              <a:rPr lang="fr-FR" sz="1200" dirty="0" err="1" smtClean="0"/>
              <a:t>Bactéroides</a:t>
            </a:r>
            <a:r>
              <a:rPr lang="fr-FR" sz="1200" dirty="0" smtClean="0"/>
              <a:t> </a:t>
            </a:r>
            <a:r>
              <a:rPr lang="fr-FR" sz="1200" dirty="0" err="1" smtClean="0"/>
              <a:t>fragilis</a:t>
            </a:r>
            <a:r>
              <a:rPr lang="fr-FR" sz="1200" dirty="0" smtClean="0"/>
              <a:t>.</a:t>
            </a:r>
          </a:p>
          <a:p>
            <a:pPr lvl="1">
              <a:buFont typeface="Wingdings" pitchFamily="2" charset="2"/>
              <a:buChar char="Ø"/>
            </a:pPr>
            <a:r>
              <a:rPr lang="fr-FR" sz="1200" dirty="0" smtClean="0"/>
              <a:t>Avis infectieux: quadruple ATB</a:t>
            </a:r>
          </a:p>
          <a:p>
            <a:pPr lvl="1">
              <a:buFont typeface="Wingdings" pitchFamily="2" charset="2"/>
              <a:buChar char="Ø"/>
            </a:pPr>
            <a:r>
              <a:rPr lang="fr-FR" sz="1200" dirty="0" smtClean="0"/>
              <a:t>15/03/09 : CRP 105</a:t>
            </a:r>
          </a:p>
          <a:p>
            <a:pPr lvl="1">
              <a:buFont typeface="Wingdings" pitchFamily="2" charset="2"/>
              <a:buChar char="Ø"/>
            </a:pPr>
            <a:r>
              <a:rPr lang="fr-FR" sz="1200" dirty="0" smtClean="0"/>
              <a:t>19/03/09 : CRP 70. </a:t>
            </a:r>
            <a:r>
              <a:rPr lang="fr-FR" sz="1200" dirty="0" err="1" smtClean="0"/>
              <a:t>Qques</a:t>
            </a:r>
            <a:r>
              <a:rPr lang="fr-FR" sz="1200" dirty="0" smtClean="0"/>
              <a:t> lombalgies</a:t>
            </a:r>
          </a:p>
          <a:p>
            <a:pPr lvl="1">
              <a:buFont typeface="Wingdings" pitchFamily="2" charset="2"/>
              <a:buChar char="Ø"/>
            </a:pPr>
            <a:r>
              <a:rPr lang="fr-FR" sz="1200" dirty="0" smtClean="0"/>
              <a:t>24/03/09: ECBU stérile. Ablation SAD.</a:t>
            </a:r>
          </a:p>
          <a:p>
            <a:pPr lvl="1">
              <a:buFont typeface="Wingdings" pitchFamily="2" charset="2"/>
              <a:buChar char="Ø"/>
            </a:pPr>
            <a:endParaRPr lang="fr-FR" sz="1200" dirty="0" smtClean="0"/>
          </a:p>
          <a:p>
            <a:pPr>
              <a:buFont typeface="Wingdings" pitchFamily="2" charset="2"/>
              <a:buChar char="Ø"/>
            </a:pPr>
            <a:r>
              <a:rPr lang="fr-FR" sz="1600" b="1" dirty="0" smtClean="0"/>
              <a:t>10/04/09</a:t>
            </a:r>
            <a:r>
              <a:rPr lang="fr-FR" sz="1600" dirty="0" smtClean="0"/>
              <a:t> : RAD avec ATB + corset 3 mois.</a:t>
            </a:r>
          </a:p>
          <a:p>
            <a:pPr>
              <a:buFont typeface="Wingdings" pitchFamily="2" charset="2"/>
              <a:buChar char="Ø"/>
            </a:pPr>
            <a:endParaRPr lang="fr-FR" sz="1600" dirty="0" smtClean="0"/>
          </a:p>
          <a:p>
            <a:pPr>
              <a:buFont typeface="Wingdings" pitchFamily="2" charset="2"/>
              <a:buChar char="Ø"/>
            </a:pPr>
            <a:r>
              <a:rPr lang="fr-FR" sz="1600" b="1" dirty="0" smtClean="0"/>
              <a:t>14/04/09</a:t>
            </a:r>
            <a:r>
              <a:rPr lang="fr-FR" sz="1600" dirty="0" smtClean="0"/>
              <a:t>: TDM </a:t>
            </a:r>
            <a:r>
              <a:rPr lang="fr-FR" sz="1600" dirty="0" err="1" smtClean="0"/>
              <a:t>abdo</a:t>
            </a:r>
            <a:r>
              <a:rPr lang="fr-FR" sz="1600" dirty="0" smtClean="0"/>
              <a:t> normale,</a:t>
            </a:r>
          </a:p>
          <a:p>
            <a:pPr>
              <a:buFont typeface="Wingdings" pitchFamily="2" charset="2"/>
              <a:buChar char="Ø"/>
            </a:pPr>
            <a:endParaRPr lang="fr-FR" sz="1600" dirty="0" smtClean="0"/>
          </a:p>
          <a:p>
            <a:pPr>
              <a:buFont typeface="Wingdings" pitchFamily="2" charset="2"/>
              <a:buChar char="Ø"/>
            </a:pPr>
            <a:endParaRPr lang="fr-FR" sz="1600" dirty="0" smtClean="0"/>
          </a:p>
        </p:txBody>
      </p:sp>
    </p:spTree>
    <p:extLst>
      <p:ext uri="{BB962C8B-B14F-4D97-AF65-F5344CB8AC3E}">
        <p14:creationId xmlns:p14="http://schemas.microsoft.com/office/powerpoint/2010/main" val="36146492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DOSSIER N°4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fr-FR" b="1" dirty="0"/>
              <a:t>29/05/09</a:t>
            </a:r>
            <a:r>
              <a:rPr lang="fr-FR" dirty="0"/>
              <a:t> : </a:t>
            </a:r>
            <a:r>
              <a:rPr lang="fr-FR" sz="2300" dirty="0" err="1"/>
              <a:t>cs</a:t>
            </a:r>
            <a:r>
              <a:rPr lang="fr-FR" sz="2300" dirty="0"/>
              <a:t> : arrêt ATB. Bio normale. Lombosciatique droite</a:t>
            </a:r>
            <a:r>
              <a:rPr lang="fr-FR" sz="2300" dirty="0" smtClean="0"/>
              <a:t>. </a:t>
            </a:r>
          </a:p>
          <a:p>
            <a:pPr>
              <a:buFont typeface="Wingdings" pitchFamily="2" charset="2"/>
              <a:buChar char="Ø"/>
            </a:pP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b="1" dirty="0"/>
              <a:t>10/07/09</a:t>
            </a:r>
            <a:r>
              <a:rPr lang="fr-FR" dirty="0"/>
              <a:t> : </a:t>
            </a:r>
            <a:r>
              <a:rPr lang="fr-FR" sz="2100" dirty="0"/>
              <a:t>TDM : pas de collection; fusion L5-S1 en cours. Prévoir reconversion professionnelle.</a:t>
            </a:r>
          </a:p>
          <a:p>
            <a:pPr>
              <a:buFont typeface="Wingdings" pitchFamily="2" charset="2"/>
              <a:buChar char="Ø"/>
            </a:pPr>
            <a:r>
              <a:rPr lang="fr-FR" sz="2100" dirty="0"/>
              <a:t>Par la suite : poursuite </a:t>
            </a:r>
            <a:r>
              <a:rPr lang="fr-FR" sz="2100" dirty="0" err="1"/>
              <a:t>ttt</a:t>
            </a:r>
            <a:r>
              <a:rPr lang="fr-FR" sz="2100" dirty="0"/>
              <a:t> symptomatique ; pas d’évènements particuliers</a:t>
            </a:r>
            <a:r>
              <a:rPr lang="fr-FR" sz="2100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b="1" dirty="0"/>
              <a:t>15/04/10</a:t>
            </a:r>
            <a:r>
              <a:rPr lang="fr-FR" dirty="0"/>
              <a:t> : </a:t>
            </a:r>
            <a:r>
              <a:rPr lang="fr-FR" sz="2100" dirty="0" err="1"/>
              <a:t>cs</a:t>
            </a:r>
            <a:r>
              <a:rPr lang="fr-FR" sz="2100" dirty="0"/>
              <a:t> : état fonctionnel idem avant chirurgie d’</a:t>
            </a:r>
            <a:r>
              <a:rPr lang="fr-FR" sz="2100" dirty="0" err="1"/>
              <a:t>arthodèse</a:t>
            </a:r>
            <a:r>
              <a:rPr lang="fr-FR" sz="2100" dirty="0"/>
              <a:t>, mais déhiscence paroi </a:t>
            </a:r>
            <a:r>
              <a:rPr lang="fr-FR" sz="2100" dirty="0" err="1"/>
              <a:t>abdo</a:t>
            </a:r>
            <a:r>
              <a:rPr lang="fr-FR" sz="2100" dirty="0"/>
              <a:t> avec indic </a:t>
            </a:r>
            <a:r>
              <a:rPr lang="fr-FR" sz="2100" dirty="0" err="1"/>
              <a:t>chir</a:t>
            </a:r>
            <a:r>
              <a:rPr lang="fr-FR" sz="2100" dirty="0"/>
              <a:t> (finalement geste non réalisé). Inaptitude professionnelle évoquée</a:t>
            </a:r>
            <a:r>
              <a:rPr lang="fr-FR" sz="2100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b="1" dirty="0"/>
              <a:t>29/11/10</a:t>
            </a:r>
            <a:r>
              <a:rPr lang="fr-FR" dirty="0"/>
              <a:t> : </a:t>
            </a:r>
            <a:r>
              <a:rPr lang="fr-FR" sz="2100" dirty="0"/>
              <a:t>reprise </a:t>
            </a:r>
            <a:r>
              <a:rPr lang="fr-FR" sz="2100" dirty="0" smtClean="0"/>
              <a:t>mi-temps </a:t>
            </a:r>
            <a:r>
              <a:rPr lang="fr-FR" sz="2100" dirty="0"/>
              <a:t>thérapeutique sur poste sédentaire de </a:t>
            </a:r>
            <a:r>
              <a:rPr lang="fr-FR" sz="2100" dirty="0" smtClean="0"/>
              <a:t>bureau.</a:t>
            </a:r>
          </a:p>
          <a:p>
            <a:pPr>
              <a:buFont typeface="Wingdings" pitchFamily="2" charset="2"/>
              <a:buChar char="Ø"/>
            </a:pP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b="1" dirty="0" smtClean="0"/>
              <a:t>01/06/11</a:t>
            </a:r>
            <a:r>
              <a:rPr lang="fr-FR" dirty="0"/>
              <a:t>: </a:t>
            </a:r>
            <a:r>
              <a:rPr lang="fr-FR" sz="2100" dirty="0"/>
              <a:t>Invalidité Cat 1 </a:t>
            </a:r>
            <a:r>
              <a:rPr lang="fr-FR" sz="2100" dirty="0" smtClean="0"/>
              <a:t>CPAM.</a:t>
            </a:r>
            <a:endParaRPr lang="fr-FR" sz="21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4408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DOSSIER N°4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VOTRE AVIS :</a:t>
            </a:r>
          </a:p>
          <a:p>
            <a:endParaRPr lang="fr-FR" dirty="0"/>
          </a:p>
          <a:p>
            <a:r>
              <a:rPr lang="fr-FR" dirty="0"/>
              <a:t>Indication opératoire?</a:t>
            </a:r>
          </a:p>
          <a:p>
            <a:r>
              <a:rPr lang="fr-FR" dirty="0"/>
              <a:t>Information?</a:t>
            </a:r>
          </a:p>
          <a:p>
            <a:r>
              <a:rPr lang="fr-FR" dirty="0"/>
              <a:t>Soins conformes?</a:t>
            </a:r>
          </a:p>
          <a:p>
            <a:r>
              <a:rPr lang="fr-FR" dirty="0"/>
              <a:t>Diagnostic : Infection? associée aux soins</a:t>
            </a:r>
            <a:r>
              <a:rPr lang="fr-FR" dirty="0" smtClean="0"/>
              <a:t>?</a:t>
            </a:r>
          </a:p>
          <a:p>
            <a:r>
              <a:rPr lang="fr-FR" dirty="0" smtClean="0"/>
              <a:t>Conséquences/évaluation.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54565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DOSSIER N°4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fr-FR" dirty="0"/>
              <a:t>CONCLUSIONS RETENUES</a:t>
            </a:r>
          </a:p>
          <a:p>
            <a:pPr marL="0" indent="0" algn="ctr">
              <a:buNone/>
            </a:pPr>
            <a:endParaRPr lang="fr-FR" dirty="0"/>
          </a:p>
          <a:p>
            <a:pPr>
              <a:buFont typeface="Arial" pitchFamily="34" charset="0"/>
              <a:buChar char="•"/>
            </a:pPr>
            <a:r>
              <a:rPr lang="fr-FR" sz="2100" b="1" dirty="0"/>
              <a:t>Sur le plan orthopédique </a:t>
            </a:r>
            <a:r>
              <a:rPr lang="fr-FR" sz="2000" dirty="0"/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/>
              <a:t>Indication </a:t>
            </a:r>
            <a:r>
              <a:rPr lang="fr-FR" sz="1600" dirty="0" smtClean="0"/>
              <a:t>: arthrodèse justifiée et ablation matériel justifié.</a:t>
            </a:r>
          </a:p>
          <a:p>
            <a:pPr lvl="1">
              <a:buFont typeface="Wingdings" pitchFamily="2" charset="2"/>
              <a:buChar char="Ø"/>
            </a:pPr>
            <a:endParaRPr lang="fr-FR" sz="1600" dirty="0" smtClean="0"/>
          </a:p>
          <a:p>
            <a:pPr>
              <a:buFont typeface="Wingdings" pitchFamily="2" charset="2"/>
              <a:buChar char="Ø"/>
            </a:pPr>
            <a:r>
              <a:rPr lang="fr-FR" sz="2100" b="1" dirty="0" smtClean="0"/>
              <a:t>Sur </a:t>
            </a:r>
            <a:r>
              <a:rPr lang="fr-FR" sz="2100" b="1" dirty="0"/>
              <a:t>le plan infectieux</a:t>
            </a:r>
            <a:r>
              <a:rPr lang="fr-FR" sz="2100" dirty="0"/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/>
              <a:t>Infection </a:t>
            </a:r>
            <a:r>
              <a:rPr lang="fr-FR" sz="1600" dirty="0" smtClean="0"/>
              <a:t>associée au soins rapportées à la cholécystectomie du 27/02/09 (BG-) avec contamination par voie hématogène.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err="1" smtClean="0"/>
              <a:t>Ttt</a:t>
            </a:r>
            <a:r>
              <a:rPr lang="fr-FR" sz="1600" dirty="0" smtClean="0"/>
              <a:t> ATB post cholécystectomie adaptée et </a:t>
            </a:r>
            <a:r>
              <a:rPr lang="fr-FR" sz="1600" dirty="0" err="1" smtClean="0"/>
              <a:t>ttt</a:t>
            </a:r>
            <a:r>
              <a:rPr lang="fr-FR" sz="1600" dirty="0" smtClean="0"/>
              <a:t> de l’infection conforme. </a:t>
            </a:r>
          </a:p>
          <a:p>
            <a:pPr lvl="1">
              <a:buFont typeface="Wingdings" pitchFamily="2" charset="2"/>
              <a:buChar char="Ø"/>
            </a:pPr>
            <a:endParaRPr lang="fr-FR" sz="1600" dirty="0" smtClean="0"/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Préjudices retenus : </a:t>
            </a:r>
            <a:endParaRPr lang="fr-FR" dirty="0" smtClean="0"/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Etat antérieur évalué à 5 % et DFP rapportée à infection : 5 %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Arrêt de travail du à la complication : du 9/05/09 au 29/11/10, mais réserve sur une reprise de travail sans la chirurgie car était en arrêt au moment des faits.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SE : 4,5/7 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Professionnel perte de chance d’amélioration de son aptitude au travail attendu avec l’intervention « dans la mesure de ce qu’elle pouvait lui apporter ».</a:t>
            </a:r>
          </a:p>
          <a:p>
            <a:pPr lvl="2">
              <a:buFont typeface="Wingdings" pitchFamily="2" charset="2"/>
              <a:buChar char="Ø"/>
            </a:pPr>
            <a:r>
              <a:rPr lang="fr-FR" sz="1400" dirty="0" smtClean="0"/>
              <a:t>Il est retenu une pénibilité accrue et dévalorisation sur le marché du travail pour50% en lien avec l’infection.</a:t>
            </a:r>
          </a:p>
        </p:txBody>
      </p:sp>
    </p:spTree>
    <p:extLst>
      <p:ext uri="{BB962C8B-B14F-4D97-AF65-F5344CB8AC3E}">
        <p14:creationId xmlns:p14="http://schemas.microsoft.com/office/powerpoint/2010/main" val="40199483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653136"/>
            <a:ext cx="8183880" cy="1381904"/>
          </a:xfrm>
        </p:spPr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fr-FR" b="1" dirty="0" smtClean="0"/>
              <a:t>REMARQUES DE L’EXPERT</a:t>
            </a:r>
          </a:p>
          <a:p>
            <a:pPr marL="0" indent="0">
              <a:buNone/>
            </a:pPr>
            <a:endParaRPr lang="fr-FR" sz="2300" dirty="0" smtClean="0"/>
          </a:p>
          <a:p>
            <a:pPr>
              <a:buFont typeface="Arial" pitchFamily="34" charset="0"/>
              <a:buChar char="•"/>
            </a:pPr>
            <a:r>
              <a:rPr lang="fr-FR" sz="2300" dirty="0" smtClean="0"/>
              <a:t>GENERALES :</a:t>
            </a:r>
          </a:p>
          <a:p>
            <a:pPr>
              <a:buFont typeface="Arial" pitchFamily="34" charset="0"/>
              <a:buChar char="•"/>
            </a:pPr>
            <a:r>
              <a:rPr lang="fr-FR" sz="2300" dirty="0" smtClean="0"/>
              <a:t>En cas d’infection, seule la CRP doit être prise en compte: la VS n’a pas d’intérêt.</a:t>
            </a:r>
          </a:p>
          <a:p>
            <a:pPr>
              <a:buFont typeface="Arial" pitchFamily="34" charset="0"/>
              <a:buChar char="•"/>
            </a:pPr>
            <a:r>
              <a:rPr lang="fr-FR" sz="2300" dirty="0" smtClean="0"/>
              <a:t>Dans l’algodystrophie, pas d’anomalies biologiques, notamment pas d’élévation de la CRP</a:t>
            </a:r>
          </a:p>
          <a:p>
            <a:pPr>
              <a:buFont typeface="Arial" pitchFamily="34" charset="0"/>
              <a:buChar char="•"/>
            </a:pPr>
            <a:r>
              <a:rPr lang="fr-FR" sz="2300" dirty="0" smtClean="0"/>
              <a:t>Concernant le devoir d’information: en 2012, la cour de cassation retient même le défaut d’information comme un préjudice indemnisable, même s’il n’y a eu aucune conséquence.</a:t>
            </a:r>
          </a:p>
          <a:p>
            <a:pPr>
              <a:buFont typeface="Arial" pitchFamily="34" charset="0"/>
              <a:buChar char="•"/>
            </a:pPr>
            <a:r>
              <a:rPr lang="fr-FR" sz="2300" dirty="0" smtClean="0"/>
              <a:t>Si dans les antécédents, il existe une fracture ouverte, cela constitue un état antérieur, avec possible contamination secondaire d’un nouveau site.</a:t>
            </a:r>
          </a:p>
          <a:p>
            <a:pPr>
              <a:buFont typeface="Arial" pitchFamily="34" charset="0"/>
              <a:buChar char="•"/>
            </a:pPr>
            <a:r>
              <a:rPr lang="fr-FR" sz="2300" dirty="0" smtClean="0"/>
              <a:t>Intérêt de rédiger à l’issue d’une expertise judicaire,</a:t>
            </a:r>
            <a:r>
              <a:rPr lang="fr-FR" sz="2300" dirty="0"/>
              <a:t> </a:t>
            </a:r>
            <a:r>
              <a:rPr lang="fr-FR" sz="2300" dirty="0" smtClean="0"/>
              <a:t>si celle ci </a:t>
            </a:r>
            <a:r>
              <a:rPr lang="fr-FR" sz="2300" dirty="0"/>
              <a:t>a été difficile, </a:t>
            </a:r>
            <a:r>
              <a:rPr lang="fr-FR" sz="2300" dirty="0" smtClean="0"/>
              <a:t>sans conclusions </a:t>
            </a:r>
            <a:r>
              <a:rPr lang="fr-FR" sz="2300" dirty="0"/>
              <a:t>fermes retenues, </a:t>
            </a:r>
            <a:r>
              <a:rPr lang="fr-FR" sz="2300" dirty="0" smtClean="0"/>
              <a:t>une note récapitulative à l ‘expert, avec une argumentation des points litigieux. En effet, il apparait que l’expert a parfois des doutes, et cette note pourrai peut être l’influencer lors de la rédaction de son rapport</a:t>
            </a:r>
            <a:endParaRPr lang="fr-FR" sz="2300" b="1" dirty="0"/>
          </a:p>
          <a:p>
            <a:pPr>
              <a:buFont typeface="Arial" pitchFamily="34" charset="0"/>
              <a:buChar char="•"/>
            </a:pPr>
            <a:endParaRPr lang="fr-FR" sz="2300" b="1" dirty="0" smtClean="0"/>
          </a:p>
          <a:p>
            <a:pPr>
              <a:buFont typeface="Arial" pitchFamily="34" charset="0"/>
              <a:buChar char="•"/>
            </a:pPr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15881577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Font typeface="Arial" pitchFamily="34" charset="0"/>
              <a:buChar char="•"/>
            </a:pPr>
            <a:endParaRPr lang="fr-FR" b="1" dirty="0"/>
          </a:p>
          <a:p>
            <a:pPr>
              <a:buFont typeface="Arial" pitchFamily="34" charset="0"/>
              <a:buChar char="•"/>
            </a:pPr>
            <a:endParaRPr lang="fr-FR" b="1" dirty="0"/>
          </a:p>
          <a:p>
            <a:pPr>
              <a:buFont typeface="Arial" pitchFamily="34" charset="0"/>
              <a:buChar char="•"/>
            </a:pPr>
            <a:r>
              <a:rPr lang="fr-FR" dirty="0"/>
              <a:t>DOSSIER N°1 :</a:t>
            </a:r>
          </a:p>
          <a:p>
            <a:pPr>
              <a:buFont typeface="Arial" pitchFamily="34" charset="0"/>
              <a:buChar char="•"/>
            </a:pPr>
            <a:r>
              <a:rPr lang="fr-FR" dirty="0"/>
              <a:t>Infection superficielle du site opératoire, compte-tenu des symptômes et de l’augmentation de la CRP à deux reprises supérieur à 50.</a:t>
            </a:r>
          </a:p>
          <a:p>
            <a:pPr>
              <a:buFont typeface="Arial" pitchFamily="34" charset="0"/>
              <a:buChar char="•"/>
            </a:pPr>
            <a:endParaRPr lang="fr-FR" dirty="0"/>
          </a:p>
          <a:p>
            <a:pPr>
              <a:buFont typeface="Arial" pitchFamily="34" charset="0"/>
              <a:buChar char="•"/>
            </a:pPr>
            <a:r>
              <a:rPr lang="fr-FR" dirty="0"/>
              <a:t>DOSSIER N°2:</a:t>
            </a:r>
          </a:p>
          <a:p>
            <a:pPr>
              <a:buFont typeface="Arial" pitchFamily="34" charset="0"/>
              <a:buChar char="•"/>
            </a:pPr>
            <a:r>
              <a:rPr lang="fr-FR" dirty="0"/>
              <a:t>Antibioprophylaxie : recommandations officielles à partir de 1996.</a:t>
            </a:r>
          </a:p>
          <a:p>
            <a:pPr>
              <a:buFont typeface="Arial" pitchFamily="34" charset="0"/>
              <a:buChar char="•"/>
            </a:pPr>
            <a:r>
              <a:rPr lang="fr-FR" dirty="0"/>
              <a:t>Pas d’infection, car pas de leucocytes, pas d’anomalies à l’imagerie à distance (interligne intacte)</a:t>
            </a:r>
          </a:p>
          <a:p>
            <a:pPr>
              <a:buFont typeface="Arial" pitchFamily="34" charset="0"/>
              <a:buChar char="•"/>
            </a:pPr>
            <a:endParaRPr lang="fr-FR" dirty="0"/>
          </a:p>
          <a:p>
            <a:pPr>
              <a:buFont typeface="Arial" pitchFamily="34" charset="0"/>
              <a:buChar char="•"/>
            </a:pPr>
            <a:r>
              <a:rPr lang="fr-FR" dirty="0"/>
              <a:t>DOSSIER N° 3 :</a:t>
            </a:r>
          </a:p>
          <a:p>
            <a:pPr>
              <a:buFont typeface="Arial" pitchFamily="34" charset="0"/>
              <a:buChar char="•"/>
            </a:pPr>
            <a:r>
              <a:rPr lang="fr-FR" dirty="0"/>
              <a:t>Infection retenue, mais décès en </a:t>
            </a:r>
            <a:r>
              <a:rPr lang="fr-FR" dirty="0" smtClean="0"/>
              <a:t>lien avec </a:t>
            </a:r>
            <a:r>
              <a:rPr lang="fr-FR" dirty="0"/>
              <a:t>une défaillance </a:t>
            </a:r>
            <a:r>
              <a:rPr lang="fr-FR" dirty="0" err="1"/>
              <a:t>multiviscérale</a:t>
            </a:r>
            <a:r>
              <a:rPr lang="fr-FR" dirty="0"/>
              <a:t> et non en rapport direct avec l’infection.</a:t>
            </a:r>
          </a:p>
          <a:p>
            <a:pPr>
              <a:buFont typeface="Arial" pitchFamily="34" charset="0"/>
              <a:buChar char="•"/>
            </a:pPr>
            <a:endParaRPr lang="fr-FR" dirty="0"/>
          </a:p>
          <a:p>
            <a:pPr>
              <a:buFont typeface="Arial" pitchFamily="34" charset="0"/>
              <a:buChar char="•"/>
            </a:pPr>
            <a:r>
              <a:rPr lang="fr-FR" dirty="0"/>
              <a:t>DOSSIER 4 :</a:t>
            </a:r>
          </a:p>
          <a:p>
            <a:pPr>
              <a:buFont typeface="Arial" pitchFamily="34" charset="0"/>
              <a:buChar char="•"/>
            </a:pPr>
            <a:r>
              <a:rPr lang="fr-FR" dirty="0"/>
              <a:t>Indication chirurgicale non justifiée.</a:t>
            </a:r>
          </a:p>
          <a:p>
            <a:pPr>
              <a:buFont typeface="Arial" pitchFamily="34" charset="0"/>
              <a:buChar char="•"/>
            </a:pPr>
            <a:r>
              <a:rPr lang="fr-FR" dirty="0"/>
              <a:t>Un des participants a fait remarquer que les discopathies dégénératives pouvaient avoir une étiologie infectieuse , avec des résultats probants après 3 à 6 mois de traitement antibiotique.</a:t>
            </a:r>
          </a:p>
          <a:p>
            <a:pPr>
              <a:buFont typeface="Arial" pitchFamily="34" charset="0"/>
              <a:buChar char="•"/>
            </a:pPr>
            <a:endParaRPr lang="fr-FR" dirty="0"/>
          </a:p>
          <a:p>
            <a:pPr>
              <a:buFont typeface="Arial" pitchFamily="34" charset="0"/>
              <a:buChar char="•"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2315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DOSSIER N°1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 smtClean="0"/>
              <a:t>EXPOSE DES FAITS :</a:t>
            </a:r>
          </a:p>
          <a:p>
            <a:pPr marL="0" indent="0">
              <a:buNone/>
            </a:pPr>
            <a:endParaRPr lang="fr-FR" sz="2000" dirty="0"/>
          </a:p>
          <a:p>
            <a:r>
              <a:rPr lang="fr-FR" sz="2000" b="1" dirty="0" smtClean="0"/>
              <a:t>22/10/2012 </a:t>
            </a:r>
            <a:r>
              <a:rPr lang="fr-FR" sz="2000" dirty="0" smtClean="0"/>
              <a:t>: consultation pour douleur pouce droit. Radios : </a:t>
            </a:r>
            <a:r>
              <a:rPr lang="fr-FR" sz="2000" dirty="0" err="1" smtClean="0"/>
              <a:t>Rhizarthrose</a:t>
            </a:r>
            <a:r>
              <a:rPr lang="fr-FR" sz="2000" dirty="0" smtClean="0"/>
              <a:t>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Orthèse d’immobilisation  et selon évolution : chirurgie</a:t>
            </a:r>
          </a:p>
          <a:p>
            <a:pPr lvl="1">
              <a:buFont typeface="Wingdings" pitchFamily="2" charset="2"/>
              <a:buChar char="Ø"/>
            </a:pPr>
            <a:endParaRPr lang="fr-FR" sz="1600" dirty="0" smtClean="0"/>
          </a:p>
          <a:p>
            <a:r>
              <a:rPr lang="fr-FR" sz="2000" b="1" dirty="0" smtClean="0"/>
              <a:t>18/12/2012 </a:t>
            </a:r>
            <a:r>
              <a:rPr lang="fr-FR" sz="2000" dirty="0" smtClean="0"/>
              <a:t>: arthrodèse </a:t>
            </a:r>
            <a:r>
              <a:rPr lang="fr-FR" sz="2000" dirty="0" err="1" smtClean="0"/>
              <a:t>trapézo</a:t>
            </a:r>
            <a:r>
              <a:rPr lang="fr-FR" sz="2000" dirty="0" smtClean="0"/>
              <a:t>-métacarpienne droite (Protocole CLIN ok), suites simples (</a:t>
            </a:r>
            <a:r>
              <a:rPr lang="fr-FR" sz="2000" dirty="0" err="1" smtClean="0"/>
              <a:t>hospit</a:t>
            </a:r>
            <a:r>
              <a:rPr lang="fr-FR" sz="2000" dirty="0" smtClean="0"/>
              <a:t> : 18 au 19/12).</a:t>
            </a:r>
          </a:p>
          <a:p>
            <a:endParaRPr lang="fr-FR" sz="2000" dirty="0" smtClean="0"/>
          </a:p>
          <a:p>
            <a:r>
              <a:rPr lang="fr-FR" sz="2000" b="1" dirty="0" smtClean="0"/>
              <a:t>14/01/2013</a:t>
            </a:r>
            <a:r>
              <a:rPr lang="fr-FR" sz="2000" dirty="0" smtClean="0"/>
              <a:t> : </a:t>
            </a:r>
            <a:r>
              <a:rPr lang="fr-FR" sz="2000" dirty="0" err="1" smtClean="0"/>
              <a:t>cs</a:t>
            </a:r>
            <a:r>
              <a:rPr lang="fr-FR" sz="2000" dirty="0" smtClean="0"/>
              <a:t> :douleur, œdème du pouce. Examen RAS , AR 1 mois.</a:t>
            </a:r>
          </a:p>
          <a:p>
            <a:endParaRPr lang="fr-FR" sz="2000" dirty="0" smtClean="0"/>
          </a:p>
          <a:p>
            <a:r>
              <a:rPr lang="fr-FR" sz="2000" b="1" dirty="0" smtClean="0"/>
              <a:t>11/02/2013</a:t>
            </a:r>
            <a:r>
              <a:rPr lang="fr-FR" sz="2000" dirty="0" smtClean="0"/>
              <a:t> : </a:t>
            </a:r>
            <a:r>
              <a:rPr lang="fr-FR" sz="2000" dirty="0" err="1" smtClean="0"/>
              <a:t>cs</a:t>
            </a:r>
            <a:r>
              <a:rPr lang="fr-FR" sz="2000" dirty="0" smtClean="0"/>
              <a:t> :douleur, examen RAS, poursuite immobilisation orthèse.</a:t>
            </a:r>
          </a:p>
          <a:p>
            <a:endParaRPr lang="fr-FR" sz="2000" dirty="0" smtClean="0"/>
          </a:p>
          <a:p>
            <a:r>
              <a:rPr lang="fr-FR" sz="2000" b="1" dirty="0" smtClean="0"/>
              <a:t>11/03/2013 </a:t>
            </a:r>
            <a:r>
              <a:rPr lang="fr-FR" sz="2000" dirty="0" smtClean="0"/>
              <a:t>: </a:t>
            </a:r>
            <a:r>
              <a:rPr lang="fr-FR" sz="2000" dirty="0" err="1" smtClean="0"/>
              <a:t>cs</a:t>
            </a:r>
            <a:r>
              <a:rPr lang="fr-FR" sz="2000" dirty="0" smtClean="0"/>
              <a:t> :douleur. Radios : Pseudarthrose </a:t>
            </a:r>
            <a:r>
              <a:rPr lang="fr-FR" sz="2000" dirty="0" err="1" smtClean="0"/>
              <a:t>trapézo</a:t>
            </a:r>
            <a:r>
              <a:rPr lang="fr-FR" sz="2000" dirty="0" smtClean="0"/>
              <a:t>-métacarpienne.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CAT : reprise </a:t>
            </a:r>
            <a:r>
              <a:rPr lang="fr-FR" sz="1600" dirty="0" err="1" smtClean="0"/>
              <a:t>chirugicale</a:t>
            </a:r>
            <a:r>
              <a:rPr lang="fr-FR" sz="1600" dirty="0" smtClean="0"/>
              <a:t>.</a:t>
            </a:r>
          </a:p>
          <a:p>
            <a:pPr lvl="1">
              <a:buFont typeface="Wingdings" pitchFamily="2" charset="2"/>
              <a:buChar char="Ø"/>
            </a:pPr>
            <a:endParaRPr lang="fr-FR" sz="1600" dirty="0" smtClean="0"/>
          </a:p>
          <a:p>
            <a:r>
              <a:rPr lang="fr-FR" sz="2000" b="1" dirty="0" smtClean="0"/>
              <a:t>02/04/2013</a:t>
            </a:r>
            <a:r>
              <a:rPr lang="fr-FR" sz="2000" dirty="0" smtClean="0"/>
              <a:t> : Ablation des vis, </a:t>
            </a:r>
            <a:r>
              <a:rPr lang="fr-FR" sz="2000" dirty="0" err="1" smtClean="0"/>
              <a:t>trapézectomie</a:t>
            </a:r>
            <a:r>
              <a:rPr lang="fr-FR" sz="2000" dirty="0" smtClean="0"/>
              <a:t> et broche </a:t>
            </a:r>
            <a:r>
              <a:rPr lang="fr-FR" sz="2000" dirty="0" err="1" smtClean="0"/>
              <a:t>scapho</a:t>
            </a:r>
            <a:r>
              <a:rPr lang="fr-FR" sz="2000" dirty="0" smtClean="0"/>
              <a:t>-métacarpienne; suites immédiates simples (</a:t>
            </a:r>
            <a:r>
              <a:rPr lang="fr-FR" sz="2000" dirty="0" err="1" smtClean="0"/>
              <a:t>hospit</a:t>
            </a:r>
            <a:r>
              <a:rPr lang="fr-FR" sz="2000" dirty="0" smtClean="0"/>
              <a:t> : 02 au 03/04).</a:t>
            </a:r>
          </a:p>
          <a:p>
            <a:pPr marL="0" indent="0">
              <a:buNone/>
            </a:pPr>
            <a:endParaRPr lang="fr-FR" sz="2000" dirty="0" smtClean="0"/>
          </a:p>
          <a:p>
            <a:pPr marL="457200" lvl="1" indent="0">
              <a:buNone/>
            </a:pP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573972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DOSSIER N°1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 fontScale="77500" lnSpcReduction="20000"/>
          </a:bodyPr>
          <a:lstStyle/>
          <a:p>
            <a:r>
              <a:rPr lang="fr-FR" sz="2000" b="1" dirty="0" smtClean="0"/>
              <a:t>11/04/2013</a:t>
            </a:r>
            <a:r>
              <a:rPr lang="fr-FR" sz="2000" dirty="0" smtClean="0"/>
              <a:t> : ablation broche, prélèvements(désunion cicatrice, écoulement).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1</a:t>
            </a:r>
            <a:r>
              <a:rPr lang="fr-FR" sz="1600" baseline="30000" dirty="0" smtClean="0"/>
              <a:t>er</a:t>
            </a:r>
            <a:r>
              <a:rPr lang="fr-FR" sz="1600" dirty="0" smtClean="0"/>
              <a:t> prélèvement : Examen direct : Pas de PN /Cultures : </a:t>
            </a:r>
            <a:r>
              <a:rPr lang="fr-FR" sz="1600" dirty="0" smtClean="0">
                <a:solidFill>
                  <a:schemeClr val="accent2"/>
                </a:solidFill>
              </a:rPr>
              <a:t>Staphylococcus Aureus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2 autres prélèvements : Hématome? Pas d’examen direct/ cultures : Staphylococcus Aureus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>
                <a:solidFill>
                  <a:schemeClr val="accent2"/>
                </a:solidFill>
              </a:rPr>
              <a:t>Biologie ?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Traitement : </a:t>
            </a:r>
            <a:r>
              <a:rPr lang="fr-FR" sz="1600" dirty="0" err="1" smtClean="0"/>
              <a:t>Orbénine</a:t>
            </a:r>
            <a:r>
              <a:rPr lang="fr-FR" sz="1600" dirty="0" smtClean="0"/>
              <a:t> 15 jours. </a:t>
            </a:r>
            <a:r>
              <a:rPr lang="fr-FR" sz="1600" dirty="0" smtClean="0">
                <a:solidFill>
                  <a:schemeClr val="accent2"/>
                </a:solidFill>
              </a:rPr>
              <a:t>(</a:t>
            </a:r>
            <a:r>
              <a:rPr lang="fr-FR" sz="1600" dirty="0" err="1" smtClean="0">
                <a:solidFill>
                  <a:schemeClr val="accent2"/>
                </a:solidFill>
              </a:rPr>
              <a:t>poso</a:t>
            </a:r>
            <a:r>
              <a:rPr lang="fr-FR" sz="1600" dirty="0" smtClean="0"/>
              <a:t>)</a:t>
            </a:r>
          </a:p>
          <a:p>
            <a:pPr lvl="1">
              <a:buFont typeface="Wingdings" pitchFamily="2" charset="2"/>
              <a:buChar char="Ø"/>
            </a:pPr>
            <a:endParaRPr lang="fr-FR" sz="1600" dirty="0" smtClean="0"/>
          </a:p>
          <a:p>
            <a:r>
              <a:rPr lang="fr-FR" sz="2000" b="1" dirty="0" smtClean="0"/>
              <a:t>19/04/2013</a:t>
            </a:r>
            <a:r>
              <a:rPr lang="fr-FR" sz="2000" dirty="0" smtClean="0"/>
              <a:t> : </a:t>
            </a:r>
            <a:r>
              <a:rPr lang="fr-FR" sz="2000" dirty="0" err="1" smtClean="0"/>
              <a:t>cs</a:t>
            </a:r>
            <a:r>
              <a:rPr lang="fr-FR" sz="2000" dirty="0" smtClean="0"/>
              <a:t> : Apyrexie, CRP à 76 mg/l (notion d’une CRP </a:t>
            </a:r>
            <a:r>
              <a:rPr lang="fr-FR" sz="2000" dirty="0" err="1" smtClean="0"/>
              <a:t>ant</a:t>
            </a:r>
            <a:r>
              <a:rPr lang="fr-FR" sz="2000" dirty="0" smtClean="0"/>
              <a:t> à 160).</a:t>
            </a:r>
          </a:p>
          <a:p>
            <a:endParaRPr lang="fr-FR" sz="2000" dirty="0" smtClean="0"/>
          </a:p>
          <a:p>
            <a:r>
              <a:rPr lang="fr-FR" sz="2000" b="1" dirty="0" smtClean="0"/>
              <a:t>24/04/2013</a:t>
            </a:r>
            <a:r>
              <a:rPr lang="fr-FR" sz="2000" dirty="0" smtClean="0"/>
              <a:t> : CRP 16,2 mg/l</a:t>
            </a:r>
          </a:p>
          <a:p>
            <a:endParaRPr lang="fr-FR" sz="2000" dirty="0" smtClean="0"/>
          </a:p>
          <a:p>
            <a:r>
              <a:rPr lang="fr-FR" sz="2000" b="1" dirty="0" smtClean="0"/>
              <a:t>26/04/2013</a:t>
            </a:r>
            <a:r>
              <a:rPr lang="fr-FR" sz="2000" dirty="0" smtClean="0"/>
              <a:t> : </a:t>
            </a:r>
            <a:r>
              <a:rPr lang="fr-FR" sz="2000" dirty="0" err="1" smtClean="0"/>
              <a:t>cs</a:t>
            </a:r>
            <a:r>
              <a:rPr lang="fr-FR" sz="2000" dirty="0" smtClean="0"/>
              <a:t> : Cicatrice RAS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Poursuite antibiotique 1 semaine (arrêté le 04/05)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Maintien immobilisation.</a:t>
            </a:r>
          </a:p>
          <a:p>
            <a:pPr lvl="1">
              <a:buFont typeface="Wingdings" pitchFamily="2" charset="2"/>
              <a:buChar char="Ø"/>
            </a:pPr>
            <a:endParaRPr lang="fr-FR" sz="1600" dirty="0" smtClean="0"/>
          </a:p>
          <a:p>
            <a:r>
              <a:rPr lang="fr-FR" sz="2000" b="1" dirty="0" smtClean="0"/>
              <a:t>04/05/2013</a:t>
            </a:r>
            <a:r>
              <a:rPr lang="fr-FR" sz="2000" dirty="0" smtClean="0"/>
              <a:t> : CRP 4,5 mg/l</a:t>
            </a:r>
          </a:p>
          <a:p>
            <a:endParaRPr lang="fr-FR" sz="2000" dirty="0" smtClean="0"/>
          </a:p>
          <a:p>
            <a:r>
              <a:rPr lang="fr-FR" sz="2000" b="1" dirty="0" smtClean="0"/>
              <a:t>15/05/2013 </a:t>
            </a:r>
            <a:r>
              <a:rPr lang="fr-FR" sz="2000" dirty="0" smtClean="0"/>
              <a:t>: NF normale, CRP : 12,3 mg/l</a:t>
            </a:r>
          </a:p>
          <a:p>
            <a:endParaRPr lang="fr-FR" sz="2000" dirty="0" smtClean="0"/>
          </a:p>
          <a:p>
            <a:r>
              <a:rPr lang="fr-FR" sz="2000" b="1" dirty="0" smtClean="0"/>
              <a:t>22/05/2013 </a:t>
            </a:r>
            <a:r>
              <a:rPr lang="fr-FR" sz="2000" dirty="0" smtClean="0"/>
              <a:t>: échographie : œdème des parties molles, pas de collection.</a:t>
            </a:r>
          </a:p>
        </p:txBody>
      </p:sp>
    </p:spTree>
    <p:extLst>
      <p:ext uri="{BB962C8B-B14F-4D97-AF65-F5344CB8AC3E}">
        <p14:creationId xmlns:p14="http://schemas.microsoft.com/office/powerpoint/2010/main" val="2044884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DOSSIER N°1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 fontScale="77500" lnSpcReduction="20000"/>
          </a:bodyPr>
          <a:lstStyle/>
          <a:p>
            <a:r>
              <a:rPr lang="fr-FR" sz="2000" b="1" dirty="0" smtClean="0"/>
              <a:t>29/05/2013</a:t>
            </a:r>
            <a:r>
              <a:rPr lang="fr-FR" sz="2000" dirty="0" smtClean="0"/>
              <a:t>: Radios : </a:t>
            </a:r>
            <a:r>
              <a:rPr lang="fr-FR" sz="2000" dirty="0" err="1" smtClean="0"/>
              <a:t>Algodsytrophie</a:t>
            </a:r>
            <a:endParaRPr lang="fr-FR" sz="2000" dirty="0" smtClean="0"/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Calcitonine 20 jours</a:t>
            </a:r>
          </a:p>
          <a:p>
            <a:pPr lvl="1">
              <a:buFont typeface="Wingdings" pitchFamily="2" charset="2"/>
              <a:buChar char="Ø"/>
            </a:pPr>
            <a:endParaRPr lang="fr-FR" sz="1600" dirty="0" smtClean="0"/>
          </a:p>
          <a:p>
            <a:r>
              <a:rPr lang="fr-FR" sz="2000" b="1" dirty="0" smtClean="0"/>
              <a:t>06/06/2013</a:t>
            </a:r>
            <a:r>
              <a:rPr lang="fr-FR" sz="2000" dirty="0" smtClean="0"/>
              <a:t> : </a:t>
            </a:r>
            <a:r>
              <a:rPr lang="fr-FR" sz="2000" dirty="0" err="1" smtClean="0"/>
              <a:t>Pyostacine</a:t>
            </a:r>
            <a:r>
              <a:rPr lang="fr-FR" sz="2000" dirty="0" smtClean="0"/>
              <a:t> 15 jours par </a:t>
            </a:r>
            <a:r>
              <a:rPr lang="fr-FR" sz="2000" dirty="0"/>
              <a:t>M</a:t>
            </a:r>
            <a:r>
              <a:rPr lang="fr-FR" sz="2000" dirty="0" smtClean="0"/>
              <a:t>édecin Traitant</a:t>
            </a:r>
          </a:p>
          <a:p>
            <a:endParaRPr lang="fr-FR" sz="2000" dirty="0" smtClean="0"/>
          </a:p>
          <a:p>
            <a:r>
              <a:rPr lang="fr-FR" sz="2000" b="1" dirty="0" smtClean="0"/>
              <a:t>14/06/2013</a:t>
            </a:r>
            <a:r>
              <a:rPr lang="fr-FR" sz="2000" dirty="0" smtClean="0"/>
              <a:t> : NF Normale, CRP 1,2 mg/l</a:t>
            </a:r>
          </a:p>
          <a:p>
            <a:endParaRPr lang="fr-FR" sz="2000" dirty="0" smtClean="0"/>
          </a:p>
          <a:p>
            <a:r>
              <a:rPr lang="fr-FR" sz="2000" b="1" dirty="0" smtClean="0"/>
              <a:t>20/06/2013</a:t>
            </a:r>
            <a:r>
              <a:rPr lang="fr-FR" sz="2000" dirty="0" smtClean="0"/>
              <a:t> : autre avis ortho : Algodystrophie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CAT : arrêt attelle.</a:t>
            </a:r>
          </a:p>
          <a:p>
            <a:pPr lvl="1">
              <a:buFont typeface="Wingdings" pitchFamily="2" charset="2"/>
              <a:buChar char="Ø"/>
            </a:pPr>
            <a:endParaRPr lang="fr-FR" sz="1600" dirty="0" smtClean="0"/>
          </a:p>
          <a:p>
            <a:r>
              <a:rPr lang="fr-FR" sz="2000" b="1" dirty="0" smtClean="0"/>
              <a:t>24/06/2013</a:t>
            </a:r>
            <a:r>
              <a:rPr lang="fr-FR" sz="2000" dirty="0" smtClean="0"/>
              <a:t> : </a:t>
            </a:r>
            <a:r>
              <a:rPr lang="fr-FR" sz="2000" dirty="0" err="1" smtClean="0"/>
              <a:t>cs</a:t>
            </a:r>
            <a:r>
              <a:rPr lang="fr-FR" sz="2000" dirty="0" smtClean="0"/>
              <a:t> : cicatrice OK.</a:t>
            </a:r>
          </a:p>
          <a:p>
            <a:endParaRPr lang="fr-FR" sz="2000" dirty="0" smtClean="0"/>
          </a:p>
          <a:p>
            <a:r>
              <a:rPr lang="fr-FR" sz="2000" b="1" dirty="0" smtClean="0"/>
              <a:t>06/09/2013</a:t>
            </a:r>
            <a:r>
              <a:rPr lang="fr-FR" sz="2000" dirty="0" smtClean="0"/>
              <a:t>: NF Normale, VS 5mm</a:t>
            </a:r>
          </a:p>
          <a:p>
            <a:endParaRPr lang="fr-FR" sz="2000" dirty="0" smtClean="0"/>
          </a:p>
          <a:p>
            <a:r>
              <a:rPr lang="fr-FR" sz="2000" b="1" dirty="0" smtClean="0"/>
              <a:t>10/10/2013</a:t>
            </a:r>
            <a:r>
              <a:rPr lang="fr-FR" sz="2000" dirty="0" smtClean="0"/>
              <a:t>: IRM : instabilité </a:t>
            </a:r>
            <a:r>
              <a:rPr lang="fr-FR" sz="2000" dirty="0" err="1" smtClean="0"/>
              <a:t>scapho</a:t>
            </a:r>
            <a:r>
              <a:rPr lang="fr-FR" sz="2000" dirty="0" smtClean="0"/>
              <a:t>-lunaire, œdème spongieux, signes inflammatoires locaux.</a:t>
            </a:r>
          </a:p>
          <a:p>
            <a:endParaRPr lang="fr-FR" sz="2000" dirty="0" smtClean="0"/>
          </a:p>
          <a:p>
            <a:r>
              <a:rPr lang="fr-FR" sz="2000" b="1" dirty="0" smtClean="0"/>
              <a:t>02/12/2013</a:t>
            </a:r>
            <a:r>
              <a:rPr lang="fr-FR" sz="2000" dirty="0" smtClean="0"/>
              <a:t> : autre avis ortho : </a:t>
            </a:r>
            <a:r>
              <a:rPr lang="fr-FR" sz="2000" dirty="0" err="1" smtClean="0"/>
              <a:t>Carpiite</a:t>
            </a:r>
            <a:endParaRPr lang="fr-FR" sz="2000" dirty="0" smtClean="0"/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CAT : arthrodèse du poignet.  Non réalisée</a:t>
            </a:r>
          </a:p>
          <a:p>
            <a:pPr lvl="1">
              <a:buFont typeface="Wingdings" pitchFamily="2" charset="2"/>
              <a:buChar char="Ø"/>
            </a:pPr>
            <a:endParaRPr lang="fr-FR" sz="1600" dirty="0" smtClean="0"/>
          </a:p>
          <a:p>
            <a:r>
              <a:rPr lang="fr-FR" sz="2000" b="1" dirty="0" smtClean="0"/>
              <a:t>02/01/2014</a:t>
            </a:r>
            <a:r>
              <a:rPr lang="fr-FR" sz="2000" dirty="0" smtClean="0"/>
              <a:t>: VS à 2mm.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Traitement en cours : antalgiques + auto-rééducation</a:t>
            </a:r>
          </a:p>
          <a:p>
            <a:pPr lvl="1">
              <a:buFont typeface="Wingdings" pitchFamily="2" charset="2"/>
              <a:buChar char="Ø"/>
            </a:pP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585684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DOSSIER N°1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VOTRE AVIS :</a:t>
            </a:r>
          </a:p>
          <a:p>
            <a:endParaRPr lang="fr-FR" dirty="0"/>
          </a:p>
          <a:p>
            <a:r>
              <a:rPr lang="fr-FR" dirty="0" smtClean="0"/>
              <a:t>Indication opératoire?</a:t>
            </a:r>
          </a:p>
          <a:p>
            <a:r>
              <a:rPr lang="fr-FR" dirty="0" smtClean="0"/>
              <a:t>Information?</a:t>
            </a:r>
          </a:p>
          <a:p>
            <a:r>
              <a:rPr lang="fr-FR" dirty="0" smtClean="0"/>
              <a:t>Soins conformes?</a:t>
            </a:r>
          </a:p>
          <a:p>
            <a:r>
              <a:rPr lang="fr-FR" dirty="0" smtClean="0"/>
              <a:t>Diagnostic : Infection? </a:t>
            </a:r>
            <a:r>
              <a:rPr lang="fr-FR" dirty="0"/>
              <a:t>a</a:t>
            </a:r>
            <a:r>
              <a:rPr lang="fr-FR" dirty="0" smtClean="0"/>
              <a:t>ssociée aux soins?</a:t>
            </a:r>
          </a:p>
          <a:p>
            <a:r>
              <a:rPr lang="fr-FR"/>
              <a:t>Conséquences/évaluation.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8185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DOSSIER N°1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             CONCLUSIONS RETENUES :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sz="2000" b="1" dirty="0" smtClean="0"/>
              <a:t>Sur le plan orthopédique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Indication opératoire justifiée, pas de faute, omission ou négligence,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Gêne actuelle : en rapport avec l’algodystrophie.</a:t>
            </a:r>
          </a:p>
          <a:p>
            <a:pPr lvl="1">
              <a:buFont typeface="Wingdings" pitchFamily="2" charset="2"/>
              <a:buChar char="Ø"/>
            </a:pPr>
            <a:endParaRPr lang="fr-FR" sz="1600" dirty="0"/>
          </a:p>
          <a:p>
            <a:r>
              <a:rPr lang="fr-FR" sz="2000" b="1" dirty="0" smtClean="0"/>
              <a:t>Sur le plan infectieux</a:t>
            </a:r>
            <a:r>
              <a:rPr lang="fr-FR" sz="2000" dirty="0" smtClean="0"/>
              <a:t>: Infection nosocomiale non retenue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Pas de PN à l’examen direct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Evolution Favorable avec 15 jours d’antibiothérapie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Décroissance rapide de la CRP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Résultats évoquant une </a:t>
            </a:r>
            <a:r>
              <a:rPr lang="fr-FR" sz="1600" b="1" dirty="0" smtClean="0"/>
              <a:t>COLONISATION.</a:t>
            </a:r>
          </a:p>
        </p:txBody>
      </p:sp>
    </p:spTree>
    <p:extLst>
      <p:ext uri="{BB962C8B-B14F-4D97-AF65-F5344CB8AC3E}">
        <p14:creationId xmlns:p14="http://schemas.microsoft.com/office/powerpoint/2010/main" val="1834989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DOSSIER N°2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Situation Personnelle :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 smtClean="0"/>
              <a:t>Femme de </a:t>
            </a:r>
            <a:r>
              <a:rPr lang="fr-FR" sz="2000" dirty="0"/>
              <a:t>65 ans, </a:t>
            </a:r>
            <a:r>
              <a:rPr lang="fr-FR" sz="2000" dirty="0" smtClean="0"/>
              <a:t>mariée </a:t>
            </a:r>
            <a:r>
              <a:rPr lang="fr-FR" sz="2000" dirty="0"/>
              <a:t>et </a:t>
            </a:r>
            <a:r>
              <a:rPr lang="fr-FR" sz="2000" dirty="0" smtClean="0"/>
              <a:t>mère </a:t>
            </a:r>
            <a:r>
              <a:rPr lang="fr-FR" sz="2000" dirty="0"/>
              <a:t>de </a:t>
            </a:r>
            <a:r>
              <a:rPr lang="fr-FR" sz="2000" dirty="0" smtClean="0"/>
              <a:t>3 </a:t>
            </a:r>
            <a:r>
              <a:rPr lang="fr-FR" sz="2000" dirty="0"/>
              <a:t>enfants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 smtClean="0"/>
              <a:t>Retraitée</a:t>
            </a:r>
            <a:endParaRPr lang="fr-FR" sz="2000" dirty="0"/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 smtClean="0"/>
              <a:t>Reconnaissance COTOREP depuis 1985 : séquelles fonctionnelles d’un AVP de 1956</a:t>
            </a:r>
            <a:endParaRPr lang="fr-FR" sz="2000" dirty="0"/>
          </a:p>
          <a:p>
            <a:pPr marL="914400" lvl="1" indent="-514350">
              <a:buFont typeface="Wingdings" pitchFamily="2" charset="2"/>
              <a:buChar char="Ø"/>
            </a:pPr>
            <a:endParaRPr lang="fr-FR" sz="2000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ANTECEDENTS: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 smtClean="0"/>
              <a:t>AVP 1956 :Fracture fermée Fémur gauche, Plaie articulaire genou droit. Séquelles : raideur genou gauche, incapacité 55%.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 smtClean="0"/>
              <a:t>1990 : </a:t>
            </a:r>
            <a:r>
              <a:rPr lang="fr-FR" sz="2000" dirty="0" err="1" smtClean="0"/>
              <a:t>neurolyse</a:t>
            </a:r>
            <a:r>
              <a:rPr lang="fr-FR" sz="2000" dirty="0" smtClean="0"/>
              <a:t> sciatique cuisse gauche.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fr-FR" sz="2000" dirty="0" smtClean="0"/>
              <a:t>Pas d’autres antécédents infectieux.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463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DOSSIER N°2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6459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/>
              <a:t>EXPOSE DES FAITS :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sz="2000" b="1" dirty="0" smtClean="0"/>
              <a:t>12/09/1991</a:t>
            </a:r>
            <a:r>
              <a:rPr lang="fr-FR" sz="2000" dirty="0" smtClean="0"/>
              <a:t> : </a:t>
            </a:r>
            <a:r>
              <a:rPr lang="fr-FR" sz="2000" dirty="0" err="1" smtClean="0"/>
              <a:t>cs</a:t>
            </a:r>
            <a:r>
              <a:rPr lang="fr-FR" sz="2000" dirty="0" smtClean="0"/>
              <a:t> :MX souhaite diminuer sa raideur du genou gauche pour reprendre le vélo. SF :Coxalgie gauche, sciatalgie L5, troubles sensitifs pied, pas d’évolution depuis 1990.</a:t>
            </a:r>
          </a:p>
          <a:p>
            <a:pPr>
              <a:buFont typeface="Arial" pitchFamily="34" charset="0"/>
              <a:buChar char="•"/>
            </a:pPr>
            <a:endParaRPr lang="fr-FR" sz="2000" dirty="0" smtClean="0"/>
          </a:p>
          <a:p>
            <a:pPr>
              <a:buFont typeface="Arial" pitchFamily="34" charset="0"/>
              <a:buChar char="•"/>
            </a:pPr>
            <a:r>
              <a:rPr lang="fr-FR" sz="2000" b="1" dirty="0" smtClean="0"/>
              <a:t>03/12/1991</a:t>
            </a:r>
            <a:r>
              <a:rPr lang="fr-FR" sz="2000" dirty="0" smtClean="0"/>
              <a:t> : </a:t>
            </a:r>
            <a:r>
              <a:rPr lang="fr-FR" sz="2000" dirty="0" err="1" smtClean="0"/>
              <a:t>cs</a:t>
            </a:r>
            <a:r>
              <a:rPr lang="fr-FR" sz="2000" dirty="0" smtClean="0"/>
              <a:t> après </a:t>
            </a:r>
            <a:r>
              <a:rPr lang="fr-FR" sz="2000" dirty="0" err="1" smtClean="0"/>
              <a:t>bilan:Coxarthrose</a:t>
            </a:r>
            <a:r>
              <a:rPr lang="fr-FR" sz="2000" dirty="0" smtClean="0"/>
              <a:t> gauche stade I. TDM rachis lombaire : pas de compression radiculaire.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CAT : Propose : chirurgie pour raideur du genou gauche (flexion à 45°). </a:t>
            </a:r>
          </a:p>
          <a:p>
            <a:pPr lvl="1">
              <a:buFont typeface="Wingdings" pitchFamily="2" charset="2"/>
              <a:buChar char="Ø"/>
            </a:pPr>
            <a:endParaRPr lang="fr-FR" sz="1600" dirty="0" smtClean="0"/>
          </a:p>
          <a:p>
            <a:pPr>
              <a:buFont typeface="Arial" pitchFamily="34" charset="0"/>
              <a:buChar char="•"/>
            </a:pPr>
            <a:r>
              <a:rPr lang="fr-FR" sz="2000" b="1" dirty="0" smtClean="0"/>
              <a:t>10/02/1992 </a:t>
            </a:r>
            <a:r>
              <a:rPr lang="fr-FR" sz="2000" dirty="0" smtClean="0"/>
              <a:t>: intervention </a:t>
            </a:r>
            <a:r>
              <a:rPr lang="fr-FR" sz="2000" dirty="0"/>
              <a:t>type </a:t>
            </a:r>
            <a:r>
              <a:rPr lang="fr-FR" sz="2000" dirty="0" smtClean="0"/>
              <a:t>JUDET : décollement quadriceps à la jonction du périoste dans sa totalité (</a:t>
            </a:r>
            <a:r>
              <a:rPr lang="fr-FR" sz="2000" dirty="0" err="1" smtClean="0"/>
              <a:t>hospit</a:t>
            </a:r>
            <a:r>
              <a:rPr lang="fr-FR" sz="2000" dirty="0" smtClean="0"/>
              <a:t> du 09/02 au 07/03): flexion à 150°.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Préparation préopératoire : OK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Pas d’antibioprophylaxie; antibiothérapie 48h post-opératoire sur pic fébrile.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Flexion 80°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Ablation </a:t>
            </a:r>
            <a:r>
              <a:rPr lang="fr-FR" sz="1600" dirty="0" err="1" smtClean="0"/>
              <a:t>redons</a:t>
            </a:r>
            <a:r>
              <a:rPr lang="fr-FR" sz="1600" dirty="0" smtClean="0"/>
              <a:t> 18/02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27/02 : mobilisation sous péridurale (flexion 110°).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/>
              <a:t>02/03 : CRP 6mg/l</a:t>
            </a:r>
          </a:p>
          <a:p>
            <a:pPr lvl="1">
              <a:buFont typeface="Wingdings" pitchFamily="2" charset="2"/>
              <a:buChar char="Ø"/>
            </a:pPr>
            <a:endParaRPr lang="fr-FR" sz="1600" dirty="0" smtClean="0"/>
          </a:p>
          <a:p>
            <a:pPr>
              <a:buFont typeface="Arial" pitchFamily="34" charset="0"/>
              <a:buChar char="•"/>
            </a:pPr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4201852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320</TotalTime>
  <Words>2468</Words>
  <Application>Microsoft Office PowerPoint</Application>
  <PresentationFormat>Affichage à l'écran (4:3)</PresentationFormat>
  <Paragraphs>366</Paragraphs>
  <Slides>27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Aspect</vt:lpstr>
      <vt:lpstr>ATELIER N°1 –Le17/04/2014</vt:lpstr>
      <vt:lpstr>DOSSIER N°1</vt:lpstr>
      <vt:lpstr>DOSSIER N°1</vt:lpstr>
      <vt:lpstr>DOSSIER N°1</vt:lpstr>
      <vt:lpstr>DOSSIER N°1</vt:lpstr>
      <vt:lpstr>DOSSIER N°1</vt:lpstr>
      <vt:lpstr>DOSSIER N°1</vt:lpstr>
      <vt:lpstr>DOSSIER N°2</vt:lpstr>
      <vt:lpstr>DOSSIER N°2</vt:lpstr>
      <vt:lpstr>DOSSIER N°2</vt:lpstr>
      <vt:lpstr>DOSSIER N°2</vt:lpstr>
      <vt:lpstr>DOSSIER N°2</vt:lpstr>
      <vt:lpstr>DOSSIER N°2</vt:lpstr>
      <vt:lpstr>DOSSIER N°3</vt:lpstr>
      <vt:lpstr>DOSSIER N°3</vt:lpstr>
      <vt:lpstr>DOSSIER N°3</vt:lpstr>
      <vt:lpstr>DOSSIER N°3</vt:lpstr>
      <vt:lpstr>DOSSIER N°3</vt:lpstr>
      <vt:lpstr>DOSSIER N°3</vt:lpstr>
      <vt:lpstr>DOSSIER N° 4</vt:lpstr>
      <vt:lpstr>DOSSIER N° 4</vt:lpstr>
      <vt:lpstr>DOSSIER N°4</vt:lpstr>
      <vt:lpstr>DOSSIER N°4</vt:lpstr>
      <vt:lpstr>DOSSIER N°4</vt:lpstr>
      <vt:lpstr>DOSSIER N°4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 N°1 –Le17/04/2014</dc:title>
  <dc:creator>Renaud LELIEVRE</dc:creator>
  <cp:lastModifiedBy>Renaud LELIEVRE</cp:lastModifiedBy>
  <cp:revision>44</cp:revision>
  <cp:lastPrinted>2014-04-16T18:59:36Z</cp:lastPrinted>
  <dcterms:created xsi:type="dcterms:W3CDTF">2014-04-10T17:25:56Z</dcterms:created>
  <dcterms:modified xsi:type="dcterms:W3CDTF">2014-05-08T10:19:16Z</dcterms:modified>
</cp:coreProperties>
</file>